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handoutMasterIdLst>
    <p:handoutMasterId r:id="rId10"/>
  </p:handoutMasterIdLst>
  <p:sldIdLst>
    <p:sldId id="281" r:id="rId2"/>
    <p:sldId id="330" r:id="rId3"/>
    <p:sldId id="332" r:id="rId4"/>
    <p:sldId id="334" r:id="rId5"/>
    <p:sldId id="335" r:id="rId6"/>
    <p:sldId id="336" r:id="rId7"/>
    <p:sldId id="333" r:id="rId8"/>
  </p:sldIdLst>
  <p:sldSz cx="9144000" cy="5143500" type="screen16x9"/>
  <p:notesSz cx="6858000" cy="9144000"/>
  <p:custDataLst>
    <p:tags r:id="rId11"/>
  </p:custData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2" pos="295" userDrawn="1">
          <p15:clr>
            <a:srgbClr val="A4A3A4"/>
          </p15:clr>
        </p15:guide>
        <p15:guide id="4" orient="horz" pos="146" userDrawn="1">
          <p15:clr>
            <a:srgbClr val="A4A3A4"/>
          </p15:clr>
        </p15:guide>
        <p15:guide id="6" pos="2880" userDrawn="1">
          <p15:clr>
            <a:srgbClr val="A4A3A4"/>
          </p15:clr>
        </p15:guide>
        <p15:guide id="7" pos="5035" userDrawn="1">
          <p15:clr>
            <a:srgbClr val="A4A3A4"/>
          </p15:clr>
        </p15:guide>
        <p15:guide id="8" orient="horz" pos="1688" userDrawn="1">
          <p15:clr>
            <a:srgbClr val="A4A3A4"/>
          </p15:clr>
        </p15:guide>
        <p15:guide id="9" orient="horz" pos="17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a:srgbClr val="FFFF00"/>
    <a:srgbClr val="B9EDFF"/>
    <a:srgbClr val="79DCFF"/>
    <a:srgbClr val="E6E6E6"/>
    <a:srgbClr val="FFC000"/>
    <a:srgbClr val="000000"/>
    <a:srgbClr val="1C72DB"/>
    <a:srgbClr val="FF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autoAdjust="0"/>
    <p:restoredTop sz="95349" autoAdjust="0"/>
  </p:normalViewPr>
  <p:slideViewPr>
    <p:cSldViewPr snapToGrid="0" showGuides="1">
      <p:cViewPr varScale="1">
        <p:scale>
          <a:sx n="196" d="100"/>
          <a:sy n="196" d="100"/>
        </p:scale>
        <p:origin x="2536" y="176"/>
      </p:cViewPr>
      <p:guideLst>
        <p:guide pos="295"/>
        <p:guide orient="horz" pos="146"/>
        <p:guide pos="2880"/>
        <p:guide pos="5035"/>
        <p:guide orient="horz" pos="1688"/>
        <p:guide orient="horz" pos="1788"/>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119" d="100"/>
          <a:sy n="119" d="100"/>
        </p:scale>
        <p:origin x="7688"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CAD81A70-1D9B-4ED7-ADCA-C95601914E8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27CFB844-9CE7-417D-AFB3-8C5938B550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35AA57-C306-4F1A-8AAC-8B4CA625C3E5}" type="datetimeFigureOut">
              <a:rPr lang="zh-CN" altLang="en-US" smtClean="0"/>
              <a:t>2020/4/3</a:t>
            </a:fld>
            <a:endParaRPr lang="zh-CN" altLang="en-US"/>
          </a:p>
        </p:txBody>
      </p:sp>
      <p:sp>
        <p:nvSpPr>
          <p:cNvPr id="4" name="页脚占位符 3">
            <a:extLst>
              <a:ext uri="{FF2B5EF4-FFF2-40B4-BE49-F238E27FC236}">
                <a16:creationId xmlns:a16="http://schemas.microsoft.com/office/drawing/2014/main" id="{5CC631C0-AA5B-434F-B40D-D1085F003F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A6039B12-7C19-47D7-B215-D6396F2D90C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B769905-CD73-4B5E-AA47-7C501D6A2F7C}" type="slidenum">
              <a:rPr lang="zh-CN" altLang="en-US" smtClean="0"/>
              <a:t>‹#›</a:t>
            </a:fld>
            <a:endParaRPr lang="zh-CN" altLang="en-US"/>
          </a:p>
        </p:txBody>
      </p:sp>
    </p:spTree>
    <p:extLst>
      <p:ext uri="{BB962C8B-B14F-4D97-AF65-F5344CB8AC3E}">
        <p14:creationId xmlns:p14="http://schemas.microsoft.com/office/powerpoint/2010/main" val="165867932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png>
</file>

<file path=ppt/media/image15.png>
</file>

<file path=ppt/media/image2.png>
</file>

<file path=ppt/media/image3.tiff>
</file>

<file path=ppt/media/image4.png>
</file>

<file path=ppt/media/image5.png>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713533-CA9C-4616-AB97-7E198DB79BF9}" type="datetimeFigureOut">
              <a:rPr lang="zh-CN" altLang="en-US" smtClean="0"/>
              <a:t>2020/4/3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E847B17-AD01-4D47-BDF4-A13317929404}" type="slidenum">
              <a:rPr lang="zh-CN" altLang="en-US" smtClean="0"/>
              <a:t>‹#›</a:t>
            </a:fld>
            <a:endParaRPr lang="zh-CN" altLang="en-US"/>
          </a:p>
        </p:txBody>
      </p:sp>
    </p:spTree>
    <p:extLst>
      <p:ext uri="{BB962C8B-B14F-4D97-AF65-F5344CB8AC3E}">
        <p14:creationId xmlns:p14="http://schemas.microsoft.com/office/powerpoint/2010/main" val="638441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1</a:t>
            </a:fld>
            <a:endParaRPr lang="zh-CN" altLang="en-US"/>
          </a:p>
        </p:txBody>
      </p:sp>
    </p:spTree>
    <p:extLst>
      <p:ext uri="{BB962C8B-B14F-4D97-AF65-F5344CB8AC3E}">
        <p14:creationId xmlns:p14="http://schemas.microsoft.com/office/powerpoint/2010/main" val="1982808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2</a:t>
            </a:fld>
            <a:endParaRPr lang="zh-CN" altLang="en-US"/>
          </a:p>
        </p:txBody>
      </p:sp>
    </p:spTree>
    <p:extLst>
      <p:ext uri="{BB962C8B-B14F-4D97-AF65-F5344CB8AC3E}">
        <p14:creationId xmlns:p14="http://schemas.microsoft.com/office/powerpoint/2010/main" val="2443189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3</a:t>
            </a:fld>
            <a:endParaRPr lang="zh-CN" altLang="en-US"/>
          </a:p>
        </p:txBody>
      </p:sp>
    </p:spTree>
    <p:extLst>
      <p:ext uri="{BB962C8B-B14F-4D97-AF65-F5344CB8AC3E}">
        <p14:creationId xmlns:p14="http://schemas.microsoft.com/office/powerpoint/2010/main" val="1547617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4</a:t>
            </a:fld>
            <a:endParaRPr lang="zh-CN" altLang="en-US"/>
          </a:p>
        </p:txBody>
      </p:sp>
    </p:spTree>
    <p:extLst>
      <p:ext uri="{BB962C8B-B14F-4D97-AF65-F5344CB8AC3E}">
        <p14:creationId xmlns:p14="http://schemas.microsoft.com/office/powerpoint/2010/main" val="2705634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5</a:t>
            </a:fld>
            <a:endParaRPr lang="zh-CN" altLang="en-US"/>
          </a:p>
        </p:txBody>
      </p:sp>
    </p:spTree>
    <p:extLst>
      <p:ext uri="{BB962C8B-B14F-4D97-AF65-F5344CB8AC3E}">
        <p14:creationId xmlns:p14="http://schemas.microsoft.com/office/powerpoint/2010/main" val="1965183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6</a:t>
            </a:fld>
            <a:endParaRPr lang="zh-CN" altLang="en-US"/>
          </a:p>
        </p:txBody>
      </p:sp>
    </p:spTree>
    <p:extLst>
      <p:ext uri="{BB962C8B-B14F-4D97-AF65-F5344CB8AC3E}">
        <p14:creationId xmlns:p14="http://schemas.microsoft.com/office/powerpoint/2010/main" val="12735930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2D85EC8-1AB7-4FE1-A46A-6F574E5861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4432" y="3930"/>
            <a:ext cx="9141713" cy="5143500"/>
          </a:xfrm>
          <a:prstGeom prst="rect">
            <a:avLst/>
          </a:prstGeom>
        </p:spPr>
      </p:pic>
      <p:grpSp>
        <p:nvGrpSpPr>
          <p:cNvPr id="2" name="Group 1">
            <a:extLst>
              <a:ext uri="{FF2B5EF4-FFF2-40B4-BE49-F238E27FC236}">
                <a16:creationId xmlns:a16="http://schemas.microsoft.com/office/drawing/2014/main" id="{EB7DE07B-852F-564D-AE20-32B862B78A94}"/>
              </a:ext>
            </a:extLst>
          </p:cNvPr>
          <p:cNvGrpSpPr/>
          <p:nvPr userDrawn="1"/>
        </p:nvGrpSpPr>
        <p:grpSpPr>
          <a:xfrm>
            <a:off x="-97104" y="4932096"/>
            <a:ext cx="9245149" cy="215333"/>
            <a:chOff x="-1" y="4950411"/>
            <a:chExt cx="9144001" cy="193089"/>
          </a:xfrm>
        </p:grpSpPr>
        <p:pic>
          <p:nvPicPr>
            <p:cNvPr id="5" name="Picture 13" descr="DarkBlue1024">
              <a:extLst>
                <a:ext uri="{FF2B5EF4-FFF2-40B4-BE49-F238E27FC236}">
                  <a16:creationId xmlns:a16="http://schemas.microsoft.com/office/drawing/2014/main" id="{C2C84323-CA39-C54A-B832-3A6439293243}"/>
                </a:ext>
              </a:extLst>
            </p:cNvPr>
            <p:cNvPicPr>
              <a:picLocks noChangeAspect="1" noChangeArrowheads="1"/>
            </p:cNvPicPr>
            <p:nvPr userDrawn="1"/>
          </p:nvPicPr>
          <p:blipFill>
            <a:blip r:embed="rId3">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3" descr="DarkBlue1024">
              <a:extLst>
                <a:ext uri="{FF2B5EF4-FFF2-40B4-BE49-F238E27FC236}">
                  <a16:creationId xmlns:a16="http://schemas.microsoft.com/office/drawing/2014/main" id="{ACA2B078-520E-EE4A-8B6B-BBEA7F8598D0}"/>
                </a:ext>
              </a:extLst>
            </p:cNvPr>
            <p:cNvPicPr>
              <a:picLocks noChangeAspect="1" noChangeArrowheads="1"/>
            </p:cNvPicPr>
            <p:nvPr userDrawn="1"/>
          </p:nvPicPr>
          <p:blipFill rotWithShape="1">
            <a:blip r:embed="rId3">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649509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grpSp>
        <p:nvGrpSpPr>
          <p:cNvPr id="53" name="组合 52">
            <a:extLst>
              <a:ext uri="{FF2B5EF4-FFF2-40B4-BE49-F238E27FC236}">
                <a16:creationId xmlns:a16="http://schemas.microsoft.com/office/drawing/2014/main" id="{9B64E34A-AE4A-4C23-A7F0-5AFCAAE2AD02}"/>
              </a:ext>
            </a:extLst>
          </p:cNvPr>
          <p:cNvGrpSpPr/>
          <p:nvPr userDrawn="1"/>
        </p:nvGrpSpPr>
        <p:grpSpPr>
          <a:xfrm>
            <a:off x="247135" y="747537"/>
            <a:ext cx="7745928" cy="45719"/>
            <a:chOff x="247135" y="747537"/>
            <a:chExt cx="7745928" cy="45719"/>
          </a:xfrm>
        </p:grpSpPr>
        <p:cxnSp>
          <p:nvCxnSpPr>
            <p:cNvPr id="54" name="直接连接符 53">
              <a:extLst>
                <a:ext uri="{FF2B5EF4-FFF2-40B4-BE49-F238E27FC236}">
                  <a16:creationId xmlns:a16="http://schemas.microsoft.com/office/drawing/2014/main" id="{7FA6B98F-1DAD-4719-AD02-7A8245D8D672}"/>
                </a:ext>
              </a:extLst>
            </p:cNvPr>
            <p:cNvCxnSpPr/>
            <p:nvPr/>
          </p:nvCxnSpPr>
          <p:spPr>
            <a:xfrm flipH="1">
              <a:off x="247135" y="770396"/>
              <a:ext cx="7745928"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矩形 54">
              <a:extLst>
                <a:ext uri="{FF2B5EF4-FFF2-40B4-BE49-F238E27FC236}">
                  <a16:creationId xmlns:a16="http://schemas.microsoft.com/office/drawing/2014/main" id="{5DDD00DD-2DAD-44AB-A3A3-3F715B6FCB25}"/>
                </a:ext>
              </a:extLst>
            </p:cNvPr>
            <p:cNvSpPr/>
            <p:nvPr/>
          </p:nvSpPr>
          <p:spPr>
            <a:xfrm>
              <a:off x="247135" y="747537"/>
              <a:ext cx="3123921"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Group 9">
            <a:extLst>
              <a:ext uri="{FF2B5EF4-FFF2-40B4-BE49-F238E27FC236}">
                <a16:creationId xmlns:a16="http://schemas.microsoft.com/office/drawing/2014/main" id="{F661E334-0141-E943-B607-46EA1CF4468D}"/>
              </a:ext>
            </a:extLst>
          </p:cNvPr>
          <p:cNvGrpSpPr/>
          <p:nvPr userDrawn="1"/>
        </p:nvGrpSpPr>
        <p:grpSpPr>
          <a:xfrm>
            <a:off x="-97104" y="4932096"/>
            <a:ext cx="9245149" cy="215333"/>
            <a:chOff x="-1" y="4950411"/>
            <a:chExt cx="9144001" cy="193089"/>
          </a:xfrm>
        </p:grpSpPr>
        <p:pic>
          <p:nvPicPr>
            <p:cNvPr id="11" name="Picture 13" descr="DarkBlue1024">
              <a:extLst>
                <a:ext uri="{FF2B5EF4-FFF2-40B4-BE49-F238E27FC236}">
                  <a16:creationId xmlns:a16="http://schemas.microsoft.com/office/drawing/2014/main" id="{F56DAA20-F4A8-1248-8BA9-1E63926222BA}"/>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3" descr="DarkBlue1024">
              <a:extLst>
                <a:ext uri="{FF2B5EF4-FFF2-40B4-BE49-F238E27FC236}">
                  <a16:creationId xmlns:a16="http://schemas.microsoft.com/office/drawing/2014/main" id="{0F372198-8397-594F-BEE9-6D8FCC5CDF68}"/>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06341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grpSp>
        <p:nvGrpSpPr>
          <p:cNvPr id="53" name="组合 52">
            <a:extLst>
              <a:ext uri="{FF2B5EF4-FFF2-40B4-BE49-F238E27FC236}">
                <a16:creationId xmlns:a16="http://schemas.microsoft.com/office/drawing/2014/main" id="{9B64E34A-AE4A-4C23-A7F0-5AFCAAE2AD02}"/>
              </a:ext>
            </a:extLst>
          </p:cNvPr>
          <p:cNvGrpSpPr/>
          <p:nvPr userDrawn="1"/>
        </p:nvGrpSpPr>
        <p:grpSpPr>
          <a:xfrm>
            <a:off x="247135" y="747537"/>
            <a:ext cx="7745928" cy="45719"/>
            <a:chOff x="247135" y="747537"/>
            <a:chExt cx="7745928" cy="45719"/>
          </a:xfrm>
        </p:grpSpPr>
        <p:cxnSp>
          <p:nvCxnSpPr>
            <p:cNvPr id="54" name="直接连接符 53">
              <a:extLst>
                <a:ext uri="{FF2B5EF4-FFF2-40B4-BE49-F238E27FC236}">
                  <a16:creationId xmlns:a16="http://schemas.microsoft.com/office/drawing/2014/main" id="{7FA6B98F-1DAD-4719-AD02-7A8245D8D672}"/>
                </a:ext>
              </a:extLst>
            </p:cNvPr>
            <p:cNvCxnSpPr/>
            <p:nvPr/>
          </p:nvCxnSpPr>
          <p:spPr>
            <a:xfrm flipH="1">
              <a:off x="247135" y="770396"/>
              <a:ext cx="7745928"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矩形 54">
              <a:extLst>
                <a:ext uri="{FF2B5EF4-FFF2-40B4-BE49-F238E27FC236}">
                  <a16:creationId xmlns:a16="http://schemas.microsoft.com/office/drawing/2014/main" id="{5DDD00DD-2DAD-44AB-A3A3-3F715B6FCB25}"/>
                </a:ext>
              </a:extLst>
            </p:cNvPr>
            <p:cNvSpPr/>
            <p:nvPr/>
          </p:nvSpPr>
          <p:spPr>
            <a:xfrm>
              <a:off x="247135" y="747537"/>
              <a:ext cx="3123921"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Picture Placeholder 7">
            <a:extLst>
              <a:ext uri="{FF2B5EF4-FFF2-40B4-BE49-F238E27FC236}">
                <a16:creationId xmlns:a16="http://schemas.microsoft.com/office/drawing/2014/main" id="{F7944363-AB73-4CA9-85C2-7E531FBDE8CC}"/>
              </a:ext>
            </a:extLst>
          </p:cNvPr>
          <p:cNvSpPr>
            <a:spLocks noGrp="1"/>
          </p:cNvSpPr>
          <p:nvPr>
            <p:ph type="pic" sz="quarter" idx="14"/>
          </p:nvPr>
        </p:nvSpPr>
        <p:spPr>
          <a:xfrm>
            <a:off x="247135" y="1317984"/>
            <a:ext cx="2676065"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dirty="0"/>
          </a:p>
        </p:txBody>
      </p:sp>
      <p:sp>
        <p:nvSpPr>
          <p:cNvPr id="57" name="Picture Placeholder 7">
            <a:extLst>
              <a:ext uri="{FF2B5EF4-FFF2-40B4-BE49-F238E27FC236}">
                <a16:creationId xmlns:a16="http://schemas.microsoft.com/office/drawing/2014/main" id="{EA5BFDE1-28A0-4709-BD16-3B5B680525F3}"/>
              </a:ext>
            </a:extLst>
          </p:cNvPr>
          <p:cNvSpPr>
            <a:spLocks noGrp="1"/>
          </p:cNvSpPr>
          <p:nvPr>
            <p:ph type="pic" sz="quarter" idx="15"/>
          </p:nvPr>
        </p:nvSpPr>
        <p:spPr>
          <a:xfrm>
            <a:off x="3237386" y="1309339"/>
            <a:ext cx="2676065"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dirty="0"/>
          </a:p>
        </p:txBody>
      </p:sp>
      <p:sp>
        <p:nvSpPr>
          <p:cNvPr id="58" name="Picture Placeholder 7">
            <a:extLst>
              <a:ext uri="{FF2B5EF4-FFF2-40B4-BE49-F238E27FC236}">
                <a16:creationId xmlns:a16="http://schemas.microsoft.com/office/drawing/2014/main" id="{77E3D78E-48CD-45A4-A9CC-CCC38B4FB17D}"/>
              </a:ext>
            </a:extLst>
          </p:cNvPr>
          <p:cNvSpPr>
            <a:spLocks noGrp="1"/>
          </p:cNvSpPr>
          <p:nvPr>
            <p:ph type="pic" sz="quarter" idx="16"/>
          </p:nvPr>
        </p:nvSpPr>
        <p:spPr>
          <a:xfrm>
            <a:off x="6227637" y="1323204"/>
            <a:ext cx="2676065"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dirty="0"/>
          </a:p>
        </p:txBody>
      </p:sp>
      <p:grpSp>
        <p:nvGrpSpPr>
          <p:cNvPr id="13" name="Group 12">
            <a:extLst>
              <a:ext uri="{FF2B5EF4-FFF2-40B4-BE49-F238E27FC236}">
                <a16:creationId xmlns:a16="http://schemas.microsoft.com/office/drawing/2014/main" id="{0F756E5A-6EE7-AC41-87CB-B7FCB8F4618B}"/>
              </a:ext>
            </a:extLst>
          </p:cNvPr>
          <p:cNvGrpSpPr/>
          <p:nvPr userDrawn="1"/>
        </p:nvGrpSpPr>
        <p:grpSpPr>
          <a:xfrm>
            <a:off x="-97104" y="4932096"/>
            <a:ext cx="9245149" cy="215333"/>
            <a:chOff x="-1" y="4950411"/>
            <a:chExt cx="9144001" cy="193089"/>
          </a:xfrm>
        </p:grpSpPr>
        <p:pic>
          <p:nvPicPr>
            <p:cNvPr id="14" name="Picture 13" descr="DarkBlue1024">
              <a:extLst>
                <a:ext uri="{FF2B5EF4-FFF2-40B4-BE49-F238E27FC236}">
                  <a16:creationId xmlns:a16="http://schemas.microsoft.com/office/drawing/2014/main" id="{EE0B6D3A-041E-0948-816E-916889ED2D18}"/>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3" descr="DarkBlue1024">
              <a:extLst>
                <a:ext uri="{FF2B5EF4-FFF2-40B4-BE49-F238E27FC236}">
                  <a16:creationId xmlns:a16="http://schemas.microsoft.com/office/drawing/2014/main" id="{BFEA9C03-0F63-CD4A-9B16-3F6A604EC463}"/>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850827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AD4B7D7-98F3-F54A-B6C4-1661F78C2D70}"/>
              </a:ext>
            </a:extLst>
          </p:cNvPr>
          <p:cNvGrpSpPr/>
          <p:nvPr userDrawn="1"/>
        </p:nvGrpSpPr>
        <p:grpSpPr>
          <a:xfrm>
            <a:off x="-97104" y="4932096"/>
            <a:ext cx="9245149" cy="215333"/>
            <a:chOff x="-1" y="4950411"/>
            <a:chExt cx="9144001" cy="193089"/>
          </a:xfrm>
        </p:grpSpPr>
        <p:pic>
          <p:nvPicPr>
            <p:cNvPr id="7" name="Picture 13" descr="DarkBlue1024">
              <a:extLst>
                <a:ext uri="{FF2B5EF4-FFF2-40B4-BE49-F238E27FC236}">
                  <a16:creationId xmlns:a16="http://schemas.microsoft.com/office/drawing/2014/main" id="{EEE14D52-9672-A342-B418-34C61B10CAA2}"/>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3" descr="DarkBlue1024">
              <a:extLst>
                <a:ext uri="{FF2B5EF4-FFF2-40B4-BE49-F238E27FC236}">
                  <a16:creationId xmlns:a16="http://schemas.microsoft.com/office/drawing/2014/main" id="{7BAB6DBF-AFFB-2647-966A-52D348E44616}"/>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645689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669989D-4831-4E99-B76E-9A53CB0F3A88}" type="datetimeFigureOut">
              <a:rPr lang="zh-CN" altLang="en-US" smtClean="0"/>
              <a:t>2020/4/3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2" name="Group 11">
            <a:extLst>
              <a:ext uri="{FF2B5EF4-FFF2-40B4-BE49-F238E27FC236}">
                <a16:creationId xmlns:a16="http://schemas.microsoft.com/office/drawing/2014/main" id="{D324DD8F-60CB-B447-839F-84AE40441894}"/>
              </a:ext>
            </a:extLst>
          </p:cNvPr>
          <p:cNvGrpSpPr/>
          <p:nvPr userDrawn="1"/>
        </p:nvGrpSpPr>
        <p:grpSpPr>
          <a:xfrm>
            <a:off x="-97104" y="4932096"/>
            <a:ext cx="9245149" cy="215333"/>
            <a:chOff x="-1" y="4950411"/>
            <a:chExt cx="9144001" cy="193089"/>
          </a:xfrm>
        </p:grpSpPr>
        <p:pic>
          <p:nvPicPr>
            <p:cNvPr id="13" name="Picture 13" descr="DarkBlue1024">
              <a:extLst>
                <a:ext uri="{FF2B5EF4-FFF2-40B4-BE49-F238E27FC236}">
                  <a16:creationId xmlns:a16="http://schemas.microsoft.com/office/drawing/2014/main" id="{37337211-D13F-E44E-9421-A164A110AD5F}"/>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descr="DarkBlue1024">
              <a:extLst>
                <a:ext uri="{FF2B5EF4-FFF2-40B4-BE49-F238E27FC236}">
                  <a16:creationId xmlns:a16="http://schemas.microsoft.com/office/drawing/2014/main" id="{813FC77F-F254-F146-8585-53E07F6AE614}"/>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24587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669989D-4831-4E99-B76E-9A53CB0F3A88}" type="datetimeFigureOut">
              <a:rPr lang="zh-CN" altLang="en-US" smtClean="0"/>
              <a:t>2020/4/3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2" name="Group 11">
            <a:extLst>
              <a:ext uri="{FF2B5EF4-FFF2-40B4-BE49-F238E27FC236}">
                <a16:creationId xmlns:a16="http://schemas.microsoft.com/office/drawing/2014/main" id="{DA1D9CF1-29BB-7043-B6FA-DB58F463F81F}"/>
              </a:ext>
            </a:extLst>
          </p:cNvPr>
          <p:cNvGrpSpPr/>
          <p:nvPr userDrawn="1"/>
        </p:nvGrpSpPr>
        <p:grpSpPr>
          <a:xfrm>
            <a:off x="-97104" y="4932096"/>
            <a:ext cx="9245149" cy="215333"/>
            <a:chOff x="-1" y="4950411"/>
            <a:chExt cx="9144001" cy="193089"/>
          </a:xfrm>
        </p:grpSpPr>
        <p:pic>
          <p:nvPicPr>
            <p:cNvPr id="13" name="Picture 13" descr="DarkBlue1024">
              <a:extLst>
                <a:ext uri="{FF2B5EF4-FFF2-40B4-BE49-F238E27FC236}">
                  <a16:creationId xmlns:a16="http://schemas.microsoft.com/office/drawing/2014/main" id="{D1599ABC-A019-7049-95D1-DF5E6CD5FE49}"/>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descr="DarkBlue1024">
              <a:extLst>
                <a:ext uri="{FF2B5EF4-FFF2-40B4-BE49-F238E27FC236}">
                  <a16:creationId xmlns:a16="http://schemas.microsoft.com/office/drawing/2014/main" id="{B9C173D2-2818-5F4C-A03C-950848317738}"/>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956465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t>2020/4/3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1" name="Group 10">
            <a:extLst>
              <a:ext uri="{FF2B5EF4-FFF2-40B4-BE49-F238E27FC236}">
                <a16:creationId xmlns:a16="http://schemas.microsoft.com/office/drawing/2014/main" id="{7E05B567-8E9F-8B4A-AA99-195565ED6B5A}"/>
              </a:ext>
            </a:extLst>
          </p:cNvPr>
          <p:cNvGrpSpPr/>
          <p:nvPr userDrawn="1"/>
        </p:nvGrpSpPr>
        <p:grpSpPr>
          <a:xfrm>
            <a:off x="-97104" y="4932096"/>
            <a:ext cx="9245149" cy="215333"/>
            <a:chOff x="-1" y="4950411"/>
            <a:chExt cx="9144001" cy="193089"/>
          </a:xfrm>
        </p:grpSpPr>
        <p:pic>
          <p:nvPicPr>
            <p:cNvPr id="12" name="Picture 13" descr="DarkBlue1024">
              <a:extLst>
                <a:ext uri="{FF2B5EF4-FFF2-40B4-BE49-F238E27FC236}">
                  <a16:creationId xmlns:a16="http://schemas.microsoft.com/office/drawing/2014/main" id="{D983E196-CF6E-584C-B083-7CEB8E77EEF7}"/>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descr="DarkBlue1024">
              <a:extLst>
                <a:ext uri="{FF2B5EF4-FFF2-40B4-BE49-F238E27FC236}">
                  <a16:creationId xmlns:a16="http://schemas.microsoft.com/office/drawing/2014/main" id="{02EE2BA0-B1AE-D34B-9D8F-6B79AC4E935F}"/>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253664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t>2020/4/3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1" name="Group 10">
            <a:extLst>
              <a:ext uri="{FF2B5EF4-FFF2-40B4-BE49-F238E27FC236}">
                <a16:creationId xmlns:a16="http://schemas.microsoft.com/office/drawing/2014/main" id="{9C48DBF4-A60E-BB40-9C2A-F3358BD181D5}"/>
              </a:ext>
            </a:extLst>
          </p:cNvPr>
          <p:cNvGrpSpPr/>
          <p:nvPr userDrawn="1"/>
        </p:nvGrpSpPr>
        <p:grpSpPr>
          <a:xfrm>
            <a:off x="-97104" y="4932096"/>
            <a:ext cx="9245149" cy="215333"/>
            <a:chOff x="-1" y="4950411"/>
            <a:chExt cx="9144001" cy="193089"/>
          </a:xfrm>
        </p:grpSpPr>
        <p:pic>
          <p:nvPicPr>
            <p:cNvPr id="12" name="Picture 13" descr="DarkBlue1024">
              <a:extLst>
                <a:ext uri="{FF2B5EF4-FFF2-40B4-BE49-F238E27FC236}">
                  <a16:creationId xmlns:a16="http://schemas.microsoft.com/office/drawing/2014/main" id="{CBD1F5AE-F2C9-7043-8878-FE6B518584C9}"/>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descr="DarkBlue1024">
              <a:extLst>
                <a:ext uri="{FF2B5EF4-FFF2-40B4-BE49-F238E27FC236}">
                  <a16:creationId xmlns:a16="http://schemas.microsoft.com/office/drawing/2014/main" id="{F673B1BD-EDB7-4F49-9496-D2F356906017}"/>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85555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669989D-4831-4E99-B76E-9A53CB0F3A88}" type="datetimeFigureOut">
              <a:rPr lang="zh-CN" altLang="en-US" smtClean="0"/>
              <a:t>2020/4/3</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E3F9CDB-1F21-4789-A81E-8FEA25CE194B}" type="slidenum">
              <a:rPr lang="zh-CN" altLang="en-US" smtClean="0"/>
              <a:t>‹#›</a:t>
            </a:fld>
            <a:endParaRPr lang="zh-CN" altLang="en-US"/>
          </a:p>
        </p:txBody>
      </p:sp>
    </p:spTree>
    <p:extLst>
      <p:ext uri="{BB962C8B-B14F-4D97-AF65-F5344CB8AC3E}">
        <p14:creationId xmlns:p14="http://schemas.microsoft.com/office/powerpoint/2010/main" val="798004704"/>
      </p:ext>
    </p:extLst>
  </p:cSld>
  <p:clrMap bg1="lt1" tx1="dk1" bg2="lt2" tx2="dk2" accent1="accent1" accent2="accent2" accent3="accent3" accent4="accent4" accent5="accent5" accent6="accent6" hlink="hlink" folHlink="folHlink"/>
  <p:sldLayoutIdLst>
    <p:sldLayoutId id="2147483661" r:id="rId1"/>
    <p:sldLayoutId id="2147483673" r:id="rId2"/>
    <p:sldLayoutId id="2147483677" r:id="rId3"/>
    <p:sldLayoutId id="2147483667" r:id="rId4"/>
    <p:sldLayoutId id="2147483668" r:id="rId5"/>
    <p:sldLayoutId id="2147483669" r:id="rId6"/>
    <p:sldLayoutId id="2147483670" r:id="rId7"/>
    <p:sldLayoutId id="2147483671"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tiff"/><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tiff"/><Relationship Id="rId10" Type="http://schemas.openxmlformats.org/officeDocument/2006/relationships/image" Target="../media/image13.png"/><Relationship Id="rId4" Type="http://schemas.openxmlformats.org/officeDocument/2006/relationships/image" Target="../media/image7.tiff"/><Relationship Id="rId9" Type="http://schemas.openxmlformats.org/officeDocument/2006/relationships/image" Target="../media/image12.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8E9D7F5-3868-4E42-AA53-801CFDA8F185}"/>
              </a:ext>
            </a:extLst>
          </p:cNvPr>
          <p:cNvSpPr/>
          <p:nvPr/>
        </p:nvSpPr>
        <p:spPr>
          <a:xfrm>
            <a:off x="-79022" y="1237102"/>
            <a:ext cx="9223022" cy="28088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9" name="Group 8">
            <a:extLst>
              <a:ext uri="{FF2B5EF4-FFF2-40B4-BE49-F238E27FC236}">
                <a16:creationId xmlns:a16="http://schemas.microsoft.com/office/drawing/2014/main" id="{A073F305-8FC8-D545-9074-96D3EF3F06A5}"/>
              </a:ext>
            </a:extLst>
          </p:cNvPr>
          <p:cNvGrpSpPr/>
          <p:nvPr/>
        </p:nvGrpSpPr>
        <p:grpSpPr>
          <a:xfrm>
            <a:off x="-40607" y="3032190"/>
            <a:ext cx="5583498" cy="421413"/>
            <a:chOff x="1780251" y="3200151"/>
            <a:chExt cx="5583498" cy="421413"/>
          </a:xfrm>
        </p:grpSpPr>
        <p:sp>
          <p:nvSpPr>
            <p:cNvPr id="52" name="矩形 51">
              <a:extLst>
                <a:ext uri="{FF2B5EF4-FFF2-40B4-BE49-F238E27FC236}">
                  <a16:creationId xmlns:a16="http://schemas.microsoft.com/office/drawing/2014/main" id="{AC9A0686-7B29-4038-9658-1C51DF2E9691}"/>
                </a:ext>
              </a:extLst>
            </p:cNvPr>
            <p:cNvSpPr/>
            <p:nvPr/>
          </p:nvSpPr>
          <p:spPr>
            <a:xfrm>
              <a:off x="1780251" y="3221454"/>
              <a:ext cx="5583498" cy="400110"/>
            </a:xfrm>
            <a:prstGeom prst="rect">
              <a:avLst/>
            </a:prstGeom>
          </p:spPr>
          <p:txBody>
            <a:bodyPr wrap="square">
              <a:spAutoFit/>
            </a:bodyPr>
            <a:lstStyle/>
            <a:p>
              <a:pPr lvl="0" algn="ctr"/>
              <a:r>
                <a:rPr lang="en-US" altLang="zh-CN" sz="2000" dirty="0">
                  <a:ln w="0">
                    <a:solidFill>
                      <a:schemeClr val="bg1"/>
                    </a:solidFill>
                  </a:ln>
                  <a:solidFill>
                    <a:schemeClr val="bg1"/>
                  </a:solidFill>
                  <a:effectLst>
                    <a:outerShdw blurRad="38100" dist="19050" dir="2700000" algn="tl" rotWithShape="0">
                      <a:schemeClr val="dk1">
                        <a:alpha val="40000"/>
                      </a:schemeClr>
                    </a:outerShdw>
                  </a:effectLst>
                  <a:latin typeface="SF Pro Display Light" pitchFamily="2" charset="0"/>
                  <a:ea typeface="SF Pro Display Light" pitchFamily="2" charset="0"/>
                  <a:cs typeface="SF Pro Display Light" pitchFamily="2" charset="0"/>
                </a:rPr>
                <a:t>Team 4 : Patrick Wu, Yinrui Hu</a:t>
              </a:r>
            </a:p>
          </p:txBody>
        </p:sp>
        <p:cxnSp>
          <p:nvCxnSpPr>
            <p:cNvPr id="6" name="直接连接符 5">
              <a:extLst>
                <a:ext uri="{FF2B5EF4-FFF2-40B4-BE49-F238E27FC236}">
                  <a16:creationId xmlns:a16="http://schemas.microsoft.com/office/drawing/2014/main" id="{81458E36-A01D-4018-A2FF-8CC27BED20FF}"/>
                </a:ext>
              </a:extLst>
            </p:cNvPr>
            <p:cNvCxnSpPr>
              <a:cxnSpLocks/>
            </p:cNvCxnSpPr>
            <p:nvPr/>
          </p:nvCxnSpPr>
          <p:spPr>
            <a:xfrm>
              <a:off x="2392704" y="3200151"/>
              <a:ext cx="435859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CA1A94D7-1D2B-D24D-AACD-B56CCB21B046}"/>
              </a:ext>
            </a:extLst>
          </p:cNvPr>
          <p:cNvPicPr>
            <a:picLocks noChangeAspect="1"/>
          </p:cNvPicPr>
          <p:nvPr/>
        </p:nvPicPr>
        <p:blipFill rotWithShape="1">
          <a:blip r:embed="rId3"/>
          <a:srcRect r="5806"/>
          <a:stretch/>
        </p:blipFill>
        <p:spPr>
          <a:xfrm>
            <a:off x="756528" y="1923251"/>
            <a:ext cx="3989227" cy="1075818"/>
          </a:xfrm>
          <a:prstGeom prst="rect">
            <a:avLst/>
          </a:prstGeom>
        </p:spPr>
      </p:pic>
      <p:pic>
        <p:nvPicPr>
          <p:cNvPr id="13" name="Picture 12" descr="A screenshot of a cell phone&#10;&#10;Description automatically generated">
            <a:extLst>
              <a:ext uri="{FF2B5EF4-FFF2-40B4-BE49-F238E27FC236}">
                <a16:creationId xmlns:a16="http://schemas.microsoft.com/office/drawing/2014/main" id="{14471ACB-2D24-A94C-97AB-4636FA15452F}"/>
              </a:ext>
            </a:extLst>
          </p:cNvPr>
          <p:cNvPicPr>
            <a:picLocks noChangeAspect="1"/>
          </p:cNvPicPr>
          <p:nvPr/>
        </p:nvPicPr>
        <p:blipFill>
          <a:blip r:embed="rId4"/>
          <a:stretch>
            <a:fillRect/>
          </a:stretch>
        </p:blipFill>
        <p:spPr>
          <a:xfrm>
            <a:off x="6641301" y="189455"/>
            <a:ext cx="2541114" cy="4764590"/>
          </a:xfrm>
          <a:prstGeom prst="rect">
            <a:avLst/>
          </a:prstGeom>
        </p:spPr>
      </p:pic>
      <p:pic>
        <p:nvPicPr>
          <p:cNvPr id="7" name="Picture 6" descr="A screenshot of a computer screen&#10;&#10;Description automatically generated">
            <a:extLst>
              <a:ext uri="{FF2B5EF4-FFF2-40B4-BE49-F238E27FC236}">
                <a16:creationId xmlns:a16="http://schemas.microsoft.com/office/drawing/2014/main" id="{37B32A5B-FAFD-AB4A-B17F-FE7A88841155}"/>
              </a:ext>
            </a:extLst>
          </p:cNvPr>
          <p:cNvPicPr>
            <a:picLocks noChangeAspect="1"/>
          </p:cNvPicPr>
          <p:nvPr/>
        </p:nvPicPr>
        <p:blipFill>
          <a:blip r:embed="rId5"/>
          <a:stretch>
            <a:fillRect/>
          </a:stretch>
        </p:blipFill>
        <p:spPr>
          <a:xfrm>
            <a:off x="4930438" y="0"/>
            <a:ext cx="2743200" cy="5143500"/>
          </a:xfrm>
          <a:prstGeom prst="rect">
            <a:avLst/>
          </a:prstGeom>
        </p:spPr>
      </p:pic>
    </p:spTree>
    <p:extLst>
      <p:ext uri="{BB962C8B-B14F-4D97-AF65-F5344CB8AC3E}">
        <p14:creationId xmlns:p14="http://schemas.microsoft.com/office/powerpoint/2010/main" val="281822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35">
            <a:extLst>
              <a:ext uri="{FF2B5EF4-FFF2-40B4-BE49-F238E27FC236}">
                <a16:creationId xmlns:a16="http://schemas.microsoft.com/office/drawing/2014/main" id="{689093F9-7E15-CC40-8C39-5F96F7E8A37A}"/>
              </a:ext>
            </a:extLst>
          </p:cNvPr>
          <p:cNvSpPr/>
          <p:nvPr/>
        </p:nvSpPr>
        <p:spPr bwMode="auto">
          <a:xfrm>
            <a:off x="130270" y="204421"/>
            <a:ext cx="2675732"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Introduction</a:t>
            </a:r>
          </a:p>
        </p:txBody>
      </p:sp>
      <p:grpSp>
        <p:nvGrpSpPr>
          <p:cNvPr id="3" name="Group 2">
            <a:extLst>
              <a:ext uri="{FF2B5EF4-FFF2-40B4-BE49-F238E27FC236}">
                <a16:creationId xmlns:a16="http://schemas.microsoft.com/office/drawing/2014/main" id="{4A5ACDE4-D329-824D-934F-C9E898FAD34A}"/>
              </a:ext>
            </a:extLst>
          </p:cNvPr>
          <p:cNvGrpSpPr/>
          <p:nvPr/>
        </p:nvGrpSpPr>
        <p:grpSpPr>
          <a:xfrm>
            <a:off x="157967" y="943247"/>
            <a:ext cx="3214273" cy="2496550"/>
            <a:chOff x="157967" y="1071189"/>
            <a:chExt cx="3214273" cy="2496550"/>
          </a:xfrm>
        </p:grpSpPr>
        <p:grpSp>
          <p:nvGrpSpPr>
            <p:cNvPr id="8" name="Group 7">
              <a:extLst>
                <a:ext uri="{FF2B5EF4-FFF2-40B4-BE49-F238E27FC236}">
                  <a16:creationId xmlns:a16="http://schemas.microsoft.com/office/drawing/2014/main" id="{953ABFB0-4730-2740-AB38-2AAEFB3FE0CA}"/>
                </a:ext>
              </a:extLst>
            </p:cNvPr>
            <p:cNvGrpSpPr/>
            <p:nvPr/>
          </p:nvGrpSpPr>
          <p:grpSpPr>
            <a:xfrm>
              <a:off x="157967" y="1071189"/>
              <a:ext cx="3214273" cy="2496550"/>
              <a:chOff x="113749" y="1107973"/>
              <a:chExt cx="3347693" cy="2704498"/>
            </a:xfrm>
          </p:grpSpPr>
          <p:sp>
            <p:nvSpPr>
              <p:cNvPr id="2" name="矩形: 圆角 1">
                <a:extLst>
                  <a:ext uri="{FF2B5EF4-FFF2-40B4-BE49-F238E27FC236}">
                    <a16:creationId xmlns:a16="http://schemas.microsoft.com/office/drawing/2014/main" id="{B91D9C93-7A59-4F37-9231-F0489CD95560}"/>
                  </a:ext>
                </a:extLst>
              </p:cNvPr>
              <p:cNvSpPr/>
              <p:nvPr/>
            </p:nvSpPr>
            <p:spPr>
              <a:xfrm>
                <a:off x="113749" y="1107973"/>
                <a:ext cx="3347693" cy="2704498"/>
              </a:xfrm>
              <a:prstGeom prst="roundRect">
                <a:avLst>
                  <a:gd name="adj" fmla="val 106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39CF177F-B61F-4778-9750-BFAA05C7EC1E}"/>
                  </a:ext>
                </a:extLst>
              </p:cNvPr>
              <p:cNvSpPr/>
              <p:nvPr/>
            </p:nvSpPr>
            <p:spPr bwMode="auto">
              <a:xfrm>
                <a:off x="220517" y="1158099"/>
                <a:ext cx="1218184" cy="433437"/>
              </a:xfrm>
              <a:prstGeom prst="rect">
                <a:avLst/>
              </a:prstGeom>
              <a:noFill/>
            </p:spPr>
            <p:txBody>
              <a:bodyPr wrap="square">
                <a:spAutoFit/>
              </a:bodyPr>
              <a:lstStyle/>
              <a:p>
                <a:pPr algn="ctr">
                  <a:defRPr/>
                </a:pPr>
                <a:r>
                  <a:rPr lang="en-US" altLang="zh-CN" sz="2000" kern="100" dirty="0">
                    <a:ln w="0"/>
                    <a:solidFill>
                      <a:schemeClr val="bg1"/>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Abstract</a:t>
                </a:r>
                <a:endParaRPr lang="zh-CN" altLang="en-US" sz="2000" kern="100" dirty="0">
                  <a:ln w="0"/>
                  <a:solidFill>
                    <a:schemeClr val="bg1"/>
                  </a:solidFill>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sp>
            <p:nvSpPr>
              <p:cNvPr id="23" name="矩形 22">
                <a:extLst>
                  <a:ext uri="{FF2B5EF4-FFF2-40B4-BE49-F238E27FC236}">
                    <a16:creationId xmlns:a16="http://schemas.microsoft.com/office/drawing/2014/main" id="{B0E8A509-052F-483A-B0B3-F3C9C60DB112}"/>
                  </a:ext>
                </a:extLst>
              </p:cNvPr>
              <p:cNvSpPr/>
              <p:nvPr/>
            </p:nvSpPr>
            <p:spPr>
              <a:xfrm>
                <a:off x="237898" y="1603125"/>
                <a:ext cx="3179692" cy="2150511"/>
              </a:xfrm>
              <a:prstGeom prst="rect">
                <a:avLst/>
              </a:prstGeom>
            </p:spPr>
            <p:txBody>
              <a:bodyPr wrap="square">
                <a:spAutoFit/>
              </a:bodyPr>
              <a:lstStyle/>
              <a:p>
                <a:r>
                  <a:rPr lang="en-US" sz="1800" b="1" kern="100" dirty="0">
                    <a:solidFill>
                      <a:schemeClr val="bg1"/>
                    </a:solidFill>
                    <a:latin typeface="SF Pro Display Semibold" pitchFamily="2" charset="0"/>
                    <a:ea typeface="SF Pro Display Semibold" pitchFamily="2" charset="0"/>
                    <a:cs typeface="SF Pro Display Semibold" pitchFamily="2" charset="0"/>
                  </a:rPr>
                  <a:t>X5GON</a:t>
                </a:r>
                <a:r>
                  <a:rPr lang="en-US" sz="1800" kern="100" dirty="0">
                    <a:solidFill>
                      <a:schemeClr val="bg1"/>
                    </a:solidFill>
                    <a:latin typeface="SF Pro Display" pitchFamily="2" charset="0"/>
                    <a:ea typeface="SF Pro Display" pitchFamily="2" charset="0"/>
                    <a:cs typeface="SF Pro Display" pitchFamily="2" charset="0"/>
                  </a:rPr>
                  <a:t> </a:t>
                </a:r>
                <a:r>
                  <a:rPr lang="en-GB" sz="1050" dirty="0">
                    <a:solidFill>
                      <a:schemeClr val="bg1"/>
                    </a:solidFill>
                    <a:latin typeface="SF Pro Display Light" pitchFamily="2" charset="0"/>
                    <a:ea typeface="SF Pro Display Light" pitchFamily="2" charset="0"/>
                    <a:cs typeface="SF Pro Display Light" pitchFamily="2" charset="0"/>
                  </a:rPr>
                  <a:t>is an industrial leading Open Education Resource Provider. In this project, we worked with the UCL’s X5GON research team to deliver a mobile application that provides users with an authentic and mobile-friendly X5GON experience and learning materials catered to their needs.</a:t>
                </a:r>
              </a:p>
              <a:p>
                <a:r>
                  <a:rPr lang="en-GB" sz="1050" dirty="0">
                    <a:solidFill>
                      <a:schemeClr val="bg1"/>
                    </a:solidFill>
                    <a:latin typeface="SF Pro Display Light" pitchFamily="2" charset="0"/>
                    <a:ea typeface="SF Pro Display Light" pitchFamily="2" charset="0"/>
                    <a:cs typeface="SF Pro Display Light" pitchFamily="2" charset="0"/>
                  </a:rPr>
                  <a:t>        With this project, the X5Learn system would be able to attract more customers from the mobile platform and enable its users to have all their customised X5Learn experience at hand anytime, anywhere. </a:t>
                </a:r>
              </a:p>
            </p:txBody>
          </p:sp>
        </p:grpSp>
        <p:cxnSp>
          <p:nvCxnSpPr>
            <p:cNvPr id="50" name="Straight Connector 49">
              <a:extLst>
                <a:ext uri="{FF2B5EF4-FFF2-40B4-BE49-F238E27FC236}">
                  <a16:creationId xmlns:a16="http://schemas.microsoft.com/office/drawing/2014/main" id="{2E7C9FF3-B922-3D4A-A0F9-6E9F1AD3EA52}"/>
                </a:ext>
              </a:extLst>
            </p:cNvPr>
            <p:cNvCxnSpPr>
              <a:cxnSpLocks/>
            </p:cNvCxnSpPr>
            <p:nvPr/>
          </p:nvCxnSpPr>
          <p:spPr>
            <a:xfrm>
              <a:off x="343911" y="1476080"/>
              <a:ext cx="2887151"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nvGrpSpPr>
          <p:cNvPr id="9" name="Group 8">
            <a:extLst>
              <a:ext uri="{FF2B5EF4-FFF2-40B4-BE49-F238E27FC236}">
                <a16:creationId xmlns:a16="http://schemas.microsoft.com/office/drawing/2014/main" id="{8FF2E8C5-1892-0244-924C-5F420A6BED40}"/>
              </a:ext>
            </a:extLst>
          </p:cNvPr>
          <p:cNvGrpSpPr/>
          <p:nvPr/>
        </p:nvGrpSpPr>
        <p:grpSpPr>
          <a:xfrm>
            <a:off x="3547260" y="943247"/>
            <a:ext cx="3429132" cy="2496550"/>
            <a:chOff x="3661031" y="1003746"/>
            <a:chExt cx="3429132" cy="2496550"/>
          </a:xfrm>
        </p:grpSpPr>
        <p:grpSp>
          <p:nvGrpSpPr>
            <p:cNvPr id="24" name="Group 23">
              <a:extLst>
                <a:ext uri="{FF2B5EF4-FFF2-40B4-BE49-F238E27FC236}">
                  <a16:creationId xmlns:a16="http://schemas.microsoft.com/office/drawing/2014/main" id="{2B02A46D-6A9A-1143-B13A-1B64382914B8}"/>
                </a:ext>
              </a:extLst>
            </p:cNvPr>
            <p:cNvGrpSpPr/>
            <p:nvPr/>
          </p:nvGrpSpPr>
          <p:grpSpPr>
            <a:xfrm>
              <a:off x="3661031" y="1003746"/>
              <a:ext cx="3429132" cy="2496550"/>
              <a:chOff x="3857700" y="1079972"/>
              <a:chExt cx="3429132" cy="2496550"/>
            </a:xfrm>
          </p:grpSpPr>
          <p:sp>
            <p:nvSpPr>
              <p:cNvPr id="52" name="矩形: 圆角 1">
                <a:extLst>
                  <a:ext uri="{FF2B5EF4-FFF2-40B4-BE49-F238E27FC236}">
                    <a16:creationId xmlns:a16="http://schemas.microsoft.com/office/drawing/2014/main" id="{4CDE05D8-F44D-3540-B20F-94A55A5FA573}"/>
                  </a:ext>
                </a:extLst>
              </p:cNvPr>
              <p:cNvSpPr/>
              <p:nvPr/>
            </p:nvSpPr>
            <p:spPr>
              <a:xfrm>
                <a:off x="3857700" y="1079972"/>
                <a:ext cx="3429132" cy="2496550"/>
              </a:xfrm>
              <a:prstGeom prst="roundRect">
                <a:avLst>
                  <a:gd name="adj" fmla="val 106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5" name="矩形 22">
                <a:extLst>
                  <a:ext uri="{FF2B5EF4-FFF2-40B4-BE49-F238E27FC236}">
                    <a16:creationId xmlns:a16="http://schemas.microsoft.com/office/drawing/2014/main" id="{F5E41B37-A84A-7D47-9C77-DDE4ABC70A17}"/>
                  </a:ext>
                </a:extLst>
              </p:cNvPr>
              <p:cNvSpPr/>
              <p:nvPr/>
            </p:nvSpPr>
            <p:spPr>
              <a:xfrm>
                <a:off x="3946316" y="1542639"/>
                <a:ext cx="3324041" cy="1785104"/>
              </a:xfrm>
              <a:prstGeom prst="rect">
                <a:avLst/>
              </a:prstGeom>
            </p:spPr>
            <p:txBody>
              <a:bodyPr wrap="square">
                <a:spAutoFit/>
              </a:bodyPr>
              <a:lstStyle/>
              <a:p>
                <a:pPr marL="90488" indent="-87313">
                  <a:lnSpc>
                    <a:spcPts val="1200"/>
                  </a:lnSpc>
                  <a:buSzPct val="94000"/>
                  <a:buFont typeface="Arial" panose="020B0604020202020204" pitchFamily="34" charset="0"/>
                  <a:buChar char="•"/>
                </a:pPr>
                <a:r>
                  <a:rPr lang="en-GB" sz="1000" dirty="0">
                    <a:solidFill>
                      <a:schemeClr val="bg1"/>
                    </a:solidFill>
                    <a:latin typeface="SF Pro Display Light" pitchFamily="2" charset="0"/>
                    <a:ea typeface="SF Pro Display Light" pitchFamily="2" charset="0"/>
                    <a:cs typeface="SF Pro Display Light" pitchFamily="2" charset="0"/>
                  </a:rPr>
                  <a:t>Used </a:t>
                </a:r>
                <a:r>
                  <a:rPr lang="en-GB" sz="1000" b="1" dirty="0">
                    <a:solidFill>
                      <a:schemeClr val="bg1"/>
                    </a:solidFill>
                    <a:latin typeface="SF Pro Display Semibold" pitchFamily="2" charset="0"/>
                    <a:ea typeface="SF Pro Display Semibold" pitchFamily="2" charset="0"/>
                    <a:cs typeface="SF Pro Display Semibold" pitchFamily="2" charset="0"/>
                  </a:rPr>
                  <a:t>Swift</a:t>
                </a:r>
                <a:r>
                  <a:rPr lang="en-GB" sz="1000" dirty="0">
                    <a:solidFill>
                      <a:schemeClr val="bg1"/>
                    </a:solidFill>
                    <a:latin typeface="SF Pro Display Light" pitchFamily="2" charset="0"/>
                    <a:ea typeface="SF Pro Display Light" pitchFamily="2" charset="0"/>
                    <a:cs typeface="SF Pro Display Light" pitchFamily="2" charset="0"/>
                  </a:rPr>
                  <a:t> as our main language</a:t>
                </a:r>
                <a:r>
                  <a:rPr lang="en-US" sz="1000" dirty="0">
                    <a:solidFill>
                      <a:schemeClr val="bg1"/>
                    </a:solidFill>
                    <a:latin typeface="SF Pro Display Light" pitchFamily="2" charset="0"/>
                    <a:ea typeface="SF Pro Display Light" pitchFamily="2" charset="0"/>
                    <a:cs typeface="SF Pro Display Light" pitchFamily="2" charset="0"/>
                  </a:rPr>
                  <a:t>, </a:t>
                </a:r>
                <a:r>
                  <a:rPr lang="en-GB" sz="1000" b="1" dirty="0">
                    <a:solidFill>
                      <a:schemeClr val="bg1"/>
                    </a:solidFill>
                    <a:latin typeface="SF Pro Display Semibold" pitchFamily="2" charset="0"/>
                    <a:ea typeface="SF Pro Display Semibold" pitchFamily="2" charset="0"/>
                    <a:cs typeface="SF Pro Display Semibold" pitchFamily="2" charset="0"/>
                  </a:rPr>
                  <a:t>Xcode</a:t>
                </a:r>
                <a:r>
                  <a:rPr lang="en-GB" sz="1000" dirty="0">
                    <a:solidFill>
                      <a:schemeClr val="bg1"/>
                    </a:solidFill>
                    <a:latin typeface="SF Pro Display Light" pitchFamily="2" charset="0"/>
                    <a:ea typeface="SF Pro Display Light" pitchFamily="2" charset="0"/>
                    <a:cs typeface="SF Pro Display Light" pitchFamily="2" charset="0"/>
                  </a:rPr>
                  <a:t> and its toolchains as our main SDK in our project.</a:t>
                </a:r>
                <a:endParaRPr lang="en-US" altLang="zh-CN" sz="1000" dirty="0">
                  <a:solidFill>
                    <a:schemeClr val="bg1"/>
                  </a:solidFill>
                  <a:latin typeface="SF Pro Display Light" pitchFamily="2" charset="0"/>
                  <a:ea typeface="SF Pro Display Light" pitchFamily="2" charset="0"/>
                  <a:cs typeface="SF Pro Display Light" pitchFamily="2" charset="0"/>
                </a:endParaRPr>
              </a:p>
              <a:p>
                <a:pPr marL="90488" indent="-87313">
                  <a:lnSpc>
                    <a:spcPts val="1200"/>
                  </a:lnSpc>
                  <a:buSzPct val="94000"/>
                  <a:buFont typeface="Arial" panose="020B0604020202020204" pitchFamily="34" charset="0"/>
                  <a:buChar char="•"/>
                </a:pPr>
                <a:r>
                  <a:rPr lang="en-US" altLang="zh-CN" sz="1000" dirty="0">
                    <a:solidFill>
                      <a:schemeClr val="bg1"/>
                    </a:solidFill>
                    <a:latin typeface="SF Pro Display Light" pitchFamily="2" charset="0"/>
                    <a:ea typeface="SF Pro Display Light" pitchFamily="2" charset="0"/>
                    <a:cs typeface="SF Pro Display Light" pitchFamily="2" charset="0"/>
                  </a:rPr>
                  <a:t>Designed</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our</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software</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with</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the classic </a:t>
                </a:r>
                <a:r>
                  <a:rPr lang="en-US" altLang="zh-CN" sz="1000" b="1" dirty="0">
                    <a:solidFill>
                      <a:schemeClr val="bg1"/>
                    </a:solidFill>
                    <a:latin typeface="SF Pro Display Semibold" pitchFamily="2" charset="0"/>
                    <a:ea typeface="SF Pro Display Semibold" pitchFamily="2" charset="0"/>
                    <a:cs typeface="SF Pro Display Semibold" pitchFamily="2" charset="0"/>
                  </a:rPr>
                  <a:t>MVC</a:t>
                </a:r>
                <a:r>
                  <a:rPr lang="zh-CN" altLang="en-US" sz="1000" b="1" dirty="0">
                    <a:solidFill>
                      <a:schemeClr val="bg1"/>
                    </a:solidFill>
                    <a:latin typeface="SF Pro Display Semibold" pitchFamily="2" charset="0"/>
                    <a:cs typeface="SF Pro Display Semibold" pitchFamily="2" charset="0"/>
                  </a:rPr>
                  <a:t> </a:t>
                </a:r>
                <a:r>
                  <a:rPr lang="en-US" altLang="zh-CN" sz="1000" b="1" dirty="0">
                    <a:solidFill>
                      <a:schemeClr val="bg1"/>
                    </a:solidFill>
                    <a:latin typeface="SF Pro Display Semibold" pitchFamily="2" charset="0"/>
                    <a:ea typeface="SF Pro Display Semibold" pitchFamily="2" charset="0"/>
                    <a:cs typeface="SF Pro Display Semibold" pitchFamily="2" charset="0"/>
                  </a:rPr>
                  <a:t>Architecture</a:t>
                </a:r>
                <a:r>
                  <a:rPr lang="en-US" altLang="zh-CN" sz="1000" dirty="0">
                    <a:solidFill>
                      <a:schemeClr val="bg1"/>
                    </a:solidFill>
                    <a:latin typeface="SF Pro Display Light" pitchFamily="2" charset="0"/>
                    <a:ea typeface="SF Pro Display Light" pitchFamily="2" charset="0"/>
                    <a:cs typeface="SF Pro Display Light" pitchFamily="2" charset="0"/>
                  </a:rPr>
                  <a:t>.</a:t>
                </a:r>
              </a:p>
              <a:p>
                <a:pPr marL="90488" indent="-87313">
                  <a:lnSpc>
                    <a:spcPts val="1200"/>
                  </a:lnSpc>
                  <a:buSzPct val="94000"/>
                  <a:buFont typeface="Arial" panose="020B0604020202020204" pitchFamily="34" charset="0"/>
                  <a:buChar char="•"/>
                </a:pPr>
                <a:r>
                  <a:rPr lang="en-GB" altLang="zh-CN" sz="1000" dirty="0">
                    <a:solidFill>
                      <a:schemeClr val="bg1"/>
                    </a:solidFill>
                    <a:latin typeface="SF Pro Display Light" pitchFamily="2" charset="0"/>
                    <a:ea typeface="SF Pro Display Light" pitchFamily="2" charset="0"/>
                    <a:cs typeface="SF Pro Display Light" pitchFamily="2" charset="0"/>
                  </a:rPr>
                  <a:t>Utilised</a:t>
                </a:r>
                <a:r>
                  <a:rPr lang="en-US" altLang="zh-CN" sz="1000" dirty="0">
                    <a:solidFill>
                      <a:schemeClr val="bg1"/>
                    </a:solidFill>
                    <a:latin typeface="SF Pro Display Light" pitchFamily="2" charset="0"/>
                    <a:ea typeface="SF Pro Display Light" pitchFamily="2" charset="0"/>
                    <a:cs typeface="SF Pro Display Light" pitchFamily="2" charset="0"/>
                  </a:rPr>
                  <a:t> design patterns including </a:t>
                </a:r>
                <a:r>
                  <a:rPr lang="en-US" altLang="zh-CN" sz="1000" dirty="0">
                    <a:solidFill>
                      <a:schemeClr val="bg1"/>
                    </a:solidFill>
                    <a:latin typeface="SF Pro Display Medium" pitchFamily="2" charset="0"/>
                    <a:ea typeface="SF Pro Display Medium" pitchFamily="2" charset="0"/>
                    <a:cs typeface="SF Pro Display Medium" pitchFamily="2" charset="0"/>
                  </a:rPr>
                  <a:t>Prototype Pattern, Adapter Pattern and Builder Pattern.</a:t>
                </a:r>
              </a:p>
              <a:p>
                <a:pPr marL="90488" indent="-87313">
                  <a:lnSpc>
                    <a:spcPts val="1200"/>
                  </a:lnSpc>
                  <a:buSzPct val="94000"/>
                  <a:buFont typeface="Arial" panose="020B0604020202020204" pitchFamily="34" charset="0"/>
                  <a:buChar char="•"/>
                </a:pPr>
                <a:r>
                  <a:rPr lang="en-US" altLang="zh-CN" sz="1000" dirty="0">
                    <a:solidFill>
                      <a:schemeClr val="bg1"/>
                    </a:solidFill>
                    <a:latin typeface="SF Pro Display Light" pitchFamily="2" charset="0"/>
                    <a:ea typeface="SF Pro Display Light" pitchFamily="2" charset="0"/>
                    <a:cs typeface="SF Pro Display Light" pitchFamily="2" charset="0"/>
                  </a:rPr>
                  <a:t>Incorporated on </a:t>
                </a:r>
                <a:r>
                  <a:rPr lang="zh-CN" altLang="zh-CN" sz="1000" b="1" dirty="0">
                    <a:solidFill>
                      <a:schemeClr val="bg1"/>
                    </a:solidFill>
                    <a:latin typeface="SF Pro Display Semibold" pitchFamily="2" charset="0"/>
                    <a:cs typeface="SF Pro Display Semibold" pitchFamily="2" charset="0"/>
                  </a:rPr>
                  <a:t>SwiftSoup</a:t>
                </a:r>
                <a:r>
                  <a:rPr lang="zh-CN" altLang="zh-CN" sz="1000" dirty="0">
                    <a:solidFill>
                      <a:schemeClr val="bg1"/>
                    </a:solidFill>
                    <a:latin typeface="SF Pro Display Light" pitchFamily="2" charset="0"/>
                    <a:cs typeface="SF Pro Display Light" pitchFamily="2" charset="0"/>
                  </a:rPr>
                  <a:t>, an external parser for HTML, together with our own algorithm to analyse changing API endpoints on the fly and self-adapt the code.  </a:t>
                </a:r>
                <a:endParaRPr lang="en-US" altLang="zh-CN" sz="1000" dirty="0">
                  <a:solidFill>
                    <a:schemeClr val="bg1"/>
                  </a:solidFill>
                  <a:latin typeface="SF Pro Display Light" pitchFamily="2" charset="0"/>
                  <a:ea typeface="SF Pro Display Light" pitchFamily="2" charset="0"/>
                  <a:cs typeface="SF Pro Display Light" pitchFamily="2" charset="0"/>
                </a:endParaRPr>
              </a:p>
              <a:p>
                <a:pPr marL="90488" indent="-87313">
                  <a:lnSpc>
                    <a:spcPts val="1200"/>
                  </a:lnSpc>
                  <a:buSzPct val="94000"/>
                  <a:buFont typeface="Arial" panose="020B0604020202020204" pitchFamily="34" charset="0"/>
                  <a:buChar char="•"/>
                </a:pPr>
                <a:r>
                  <a:rPr lang="en-US" altLang="zh-CN" sz="1000" dirty="0">
                    <a:solidFill>
                      <a:schemeClr val="bg1"/>
                    </a:solidFill>
                    <a:latin typeface="SF Pro Display Light" pitchFamily="2" charset="0"/>
                    <a:ea typeface="SF Pro Display Light" pitchFamily="2" charset="0"/>
                    <a:cs typeface="SF Pro Display Light" pitchFamily="2" charset="0"/>
                  </a:rPr>
                  <a:t>Deployed </a:t>
                </a:r>
                <a:r>
                  <a:rPr lang="en-US" altLang="zh-CN" sz="1000" b="1" dirty="0">
                    <a:solidFill>
                      <a:schemeClr val="bg1"/>
                    </a:solidFill>
                    <a:latin typeface="SF Pro Display Semibold" pitchFamily="2" charset="0"/>
                    <a:ea typeface="SF Pro Display Semibold" pitchFamily="2" charset="0"/>
                    <a:cs typeface="SF Pro Display Semibold" pitchFamily="2" charset="0"/>
                  </a:rPr>
                  <a:t>Jazzy</a:t>
                </a:r>
                <a:r>
                  <a:rPr lang="en-US" altLang="zh-CN" sz="1000" dirty="0">
                    <a:solidFill>
                      <a:schemeClr val="bg1"/>
                    </a:solidFill>
                    <a:latin typeface="SF Pro Display Light" pitchFamily="2" charset="0"/>
                    <a:ea typeface="SF Pro Display Light" pitchFamily="2" charset="0"/>
                    <a:cs typeface="SF Pro Display Light" pitchFamily="2" charset="0"/>
                  </a:rPr>
                  <a:t> to generate our documentation website.</a:t>
                </a:r>
              </a:p>
              <a:p>
                <a:pPr marL="90488" indent="-87313">
                  <a:lnSpc>
                    <a:spcPts val="1200"/>
                  </a:lnSpc>
                  <a:buSzPct val="94000"/>
                  <a:buFont typeface="Arial" panose="020B0604020202020204" pitchFamily="34" charset="0"/>
                  <a:buChar char="•"/>
                </a:pPr>
                <a:r>
                  <a:rPr lang="en-GB" altLang="zh-CN" sz="1000" dirty="0">
                    <a:solidFill>
                      <a:schemeClr val="bg1"/>
                    </a:solidFill>
                    <a:latin typeface="SF Pro Display Light" pitchFamily="2" charset="0"/>
                    <a:ea typeface="SF Pro Display Light" pitchFamily="2" charset="0"/>
                    <a:cs typeface="SF Pro Display Light" pitchFamily="2" charset="0"/>
                  </a:rPr>
                  <a:t>Tested APIs and App UIs with </a:t>
                </a:r>
                <a:r>
                  <a:rPr lang="en-GB" altLang="zh-CN" sz="1000" dirty="0">
                    <a:solidFill>
                      <a:schemeClr val="bg1"/>
                    </a:solidFill>
                    <a:latin typeface="SF Pro Display Semibold" pitchFamily="2" charset="0"/>
                    <a:ea typeface="SF Pro Display Semibold" pitchFamily="2" charset="0"/>
                    <a:cs typeface="SF Pro Display Semibold" pitchFamily="2" charset="0"/>
                  </a:rPr>
                  <a:t>XCTest</a:t>
                </a:r>
                <a:r>
                  <a:rPr lang="en-GB" altLang="zh-CN" sz="1000" dirty="0">
                    <a:solidFill>
                      <a:schemeClr val="bg1"/>
                    </a:solidFill>
                    <a:latin typeface="SF Pro Display Light" pitchFamily="2" charset="0"/>
                    <a:ea typeface="SF Pro Display Light" pitchFamily="2" charset="0"/>
                    <a:cs typeface="SF Pro Display Light" pitchFamily="2" charset="0"/>
                  </a:rPr>
                  <a:t> </a:t>
                </a:r>
              </a:p>
              <a:p>
                <a:pPr marL="90488" indent="-87313">
                  <a:lnSpc>
                    <a:spcPts val="1200"/>
                  </a:lnSpc>
                  <a:buSzPct val="94000"/>
                  <a:buFont typeface="Arial" panose="020B0604020202020204" pitchFamily="34" charset="0"/>
                  <a:buChar char="•"/>
                </a:pPr>
                <a:r>
                  <a:rPr lang="en-GB" altLang="zh-CN" sz="1000" dirty="0">
                    <a:solidFill>
                      <a:schemeClr val="bg1"/>
                    </a:solidFill>
                    <a:latin typeface="SF Pro Display Light" pitchFamily="2" charset="0"/>
                    <a:ea typeface="SF Pro Display Light" pitchFamily="2" charset="0"/>
                    <a:cs typeface="SF Pro Display Light" pitchFamily="2" charset="0"/>
                  </a:rPr>
                  <a:t>Pipelined CI/CD with </a:t>
                </a:r>
                <a:r>
                  <a:rPr lang="en-GB" altLang="zh-CN" sz="1000" b="1" dirty="0">
                    <a:solidFill>
                      <a:schemeClr val="bg1"/>
                    </a:solidFill>
                    <a:latin typeface="SF Pro Display Semibold" pitchFamily="2" charset="0"/>
                    <a:ea typeface="SF Pro Display Semibold" pitchFamily="2" charset="0"/>
                    <a:cs typeface="SF Pro Display Semibold" pitchFamily="2" charset="0"/>
                  </a:rPr>
                  <a:t>Travis</a:t>
                </a:r>
              </a:p>
            </p:txBody>
          </p:sp>
        </p:grpSp>
        <p:cxnSp>
          <p:nvCxnSpPr>
            <p:cNvPr id="78" name="Straight Connector 77">
              <a:extLst>
                <a:ext uri="{FF2B5EF4-FFF2-40B4-BE49-F238E27FC236}">
                  <a16:creationId xmlns:a16="http://schemas.microsoft.com/office/drawing/2014/main" id="{28B63F98-B42D-AE40-BEF4-F11A95913E2E}"/>
                </a:ext>
              </a:extLst>
            </p:cNvPr>
            <p:cNvCxnSpPr>
              <a:cxnSpLocks/>
            </p:cNvCxnSpPr>
            <p:nvPr/>
          </p:nvCxnSpPr>
          <p:spPr>
            <a:xfrm>
              <a:off x="3838139" y="1408637"/>
              <a:ext cx="3076893"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sp>
          <p:nvSpPr>
            <p:cNvPr id="81" name="矩形 12">
              <a:extLst>
                <a:ext uri="{FF2B5EF4-FFF2-40B4-BE49-F238E27FC236}">
                  <a16:creationId xmlns:a16="http://schemas.microsoft.com/office/drawing/2014/main" id="{6B04E0DC-DF6F-934E-BC4C-E1E027DDEB1D}"/>
                </a:ext>
              </a:extLst>
            </p:cNvPr>
            <p:cNvSpPr/>
            <p:nvPr/>
          </p:nvSpPr>
          <p:spPr bwMode="auto">
            <a:xfrm>
              <a:off x="3696122" y="1037259"/>
              <a:ext cx="1617601" cy="400110"/>
            </a:xfrm>
            <a:prstGeom prst="rect">
              <a:avLst/>
            </a:prstGeom>
            <a:noFill/>
          </p:spPr>
          <p:txBody>
            <a:bodyPr wrap="square">
              <a:spAutoFit/>
            </a:bodyPr>
            <a:lstStyle/>
            <a:p>
              <a:pPr algn="ctr">
                <a:defRPr/>
              </a:pPr>
              <a:r>
                <a:rPr lang="en-US" altLang="zh-CN" sz="2000" kern="100" dirty="0">
                  <a:ln w="0"/>
                  <a:solidFill>
                    <a:schemeClr val="bg1"/>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Technology</a:t>
              </a:r>
              <a:endParaRPr lang="zh-CN" altLang="en-US" sz="2000" kern="100" dirty="0">
                <a:ln w="0"/>
                <a:solidFill>
                  <a:schemeClr val="bg1"/>
                </a:solidFill>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grpSp>
      <p:pic>
        <p:nvPicPr>
          <p:cNvPr id="11" name="Picture 10">
            <a:extLst>
              <a:ext uri="{FF2B5EF4-FFF2-40B4-BE49-F238E27FC236}">
                <a16:creationId xmlns:a16="http://schemas.microsoft.com/office/drawing/2014/main" id="{53687DC0-43DB-B34B-808F-42205459210C}"/>
              </a:ext>
            </a:extLst>
          </p:cNvPr>
          <p:cNvPicPr>
            <a:picLocks noChangeAspect="1"/>
          </p:cNvPicPr>
          <p:nvPr/>
        </p:nvPicPr>
        <p:blipFill>
          <a:blip r:embed="rId3"/>
          <a:stretch>
            <a:fillRect/>
          </a:stretch>
        </p:blipFill>
        <p:spPr>
          <a:xfrm>
            <a:off x="206955" y="3645948"/>
            <a:ext cx="3375396" cy="987740"/>
          </a:xfrm>
          <a:prstGeom prst="rect">
            <a:avLst/>
          </a:prstGeom>
        </p:spPr>
      </p:pic>
      <p:pic>
        <p:nvPicPr>
          <p:cNvPr id="12" name="Picture 11">
            <a:extLst>
              <a:ext uri="{FF2B5EF4-FFF2-40B4-BE49-F238E27FC236}">
                <a16:creationId xmlns:a16="http://schemas.microsoft.com/office/drawing/2014/main" id="{CE61948E-DF14-8246-9B01-DC0FD6FB886C}"/>
              </a:ext>
            </a:extLst>
          </p:cNvPr>
          <p:cNvPicPr>
            <a:picLocks noChangeAspect="1"/>
          </p:cNvPicPr>
          <p:nvPr/>
        </p:nvPicPr>
        <p:blipFill>
          <a:blip r:embed="rId4"/>
          <a:stretch>
            <a:fillRect/>
          </a:stretch>
        </p:blipFill>
        <p:spPr>
          <a:xfrm>
            <a:off x="3635876" y="3645948"/>
            <a:ext cx="3179723" cy="1022980"/>
          </a:xfrm>
          <a:prstGeom prst="rect">
            <a:avLst/>
          </a:prstGeom>
        </p:spPr>
      </p:pic>
      <p:grpSp>
        <p:nvGrpSpPr>
          <p:cNvPr id="4" name="Group 3">
            <a:extLst>
              <a:ext uri="{FF2B5EF4-FFF2-40B4-BE49-F238E27FC236}">
                <a16:creationId xmlns:a16="http://schemas.microsoft.com/office/drawing/2014/main" id="{42F46156-5B24-844D-8332-3EC2CC77D894}"/>
              </a:ext>
            </a:extLst>
          </p:cNvPr>
          <p:cNvGrpSpPr/>
          <p:nvPr/>
        </p:nvGrpSpPr>
        <p:grpSpPr>
          <a:xfrm>
            <a:off x="7119205" y="798159"/>
            <a:ext cx="1892554" cy="1625801"/>
            <a:chOff x="7119205" y="798159"/>
            <a:chExt cx="1892554" cy="1625801"/>
          </a:xfrm>
        </p:grpSpPr>
        <p:grpSp>
          <p:nvGrpSpPr>
            <p:cNvPr id="14" name="Group 13">
              <a:extLst>
                <a:ext uri="{FF2B5EF4-FFF2-40B4-BE49-F238E27FC236}">
                  <a16:creationId xmlns:a16="http://schemas.microsoft.com/office/drawing/2014/main" id="{0D945043-6B23-374F-80FB-B58B2D0B7BD2}"/>
                </a:ext>
              </a:extLst>
            </p:cNvPr>
            <p:cNvGrpSpPr/>
            <p:nvPr/>
          </p:nvGrpSpPr>
          <p:grpSpPr>
            <a:xfrm>
              <a:off x="7119205" y="1144231"/>
              <a:ext cx="1794171" cy="1279729"/>
              <a:chOff x="7185856" y="820025"/>
              <a:chExt cx="1794171" cy="1279729"/>
            </a:xfrm>
          </p:grpSpPr>
          <p:pic>
            <p:nvPicPr>
              <p:cNvPr id="30" name="Picture 29">
                <a:extLst>
                  <a:ext uri="{FF2B5EF4-FFF2-40B4-BE49-F238E27FC236}">
                    <a16:creationId xmlns:a16="http://schemas.microsoft.com/office/drawing/2014/main" id="{FEB27CFE-763E-DA4C-957D-1F3A71A38581}"/>
                  </a:ext>
                </a:extLst>
              </p:cNvPr>
              <p:cNvPicPr>
                <a:picLocks noChangeAspect="1"/>
              </p:cNvPicPr>
              <p:nvPr/>
            </p:nvPicPr>
            <p:blipFill rotWithShape="1">
              <a:blip r:embed="rId5"/>
              <a:srcRect l="14126" t="24676" r="14538"/>
              <a:stretch/>
            </p:blipFill>
            <p:spPr>
              <a:xfrm>
                <a:off x="7185856" y="820025"/>
                <a:ext cx="1794171" cy="591080"/>
              </a:xfrm>
              <a:prstGeom prst="rect">
                <a:avLst/>
              </a:prstGeom>
            </p:spPr>
          </p:pic>
          <p:pic>
            <p:nvPicPr>
              <p:cNvPr id="31" name="Picture 2" descr="Image result for xcode&quot;">
                <a:extLst>
                  <a:ext uri="{FF2B5EF4-FFF2-40B4-BE49-F238E27FC236}">
                    <a16:creationId xmlns:a16="http://schemas.microsoft.com/office/drawing/2014/main" id="{EC844175-365D-F845-B404-D609A8238C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85856" y="1379407"/>
                <a:ext cx="1760849" cy="7203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Group 16">
              <a:extLst>
                <a:ext uri="{FF2B5EF4-FFF2-40B4-BE49-F238E27FC236}">
                  <a16:creationId xmlns:a16="http://schemas.microsoft.com/office/drawing/2014/main" id="{F4865E3A-9ECC-6F45-80A0-D65F0671D0A7}"/>
                </a:ext>
              </a:extLst>
            </p:cNvPr>
            <p:cNvGrpSpPr/>
            <p:nvPr/>
          </p:nvGrpSpPr>
          <p:grpSpPr>
            <a:xfrm>
              <a:off x="7121036" y="798159"/>
              <a:ext cx="1890723" cy="400110"/>
              <a:chOff x="7132325" y="884708"/>
              <a:chExt cx="1890723" cy="400110"/>
            </a:xfrm>
          </p:grpSpPr>
          <p:sp>
            <p:nvSpPr>
              <p:cNvPr id="89" name="矩形 12">
                <a:extLst>
                  <a:ext uri="{FF2B5EF4-FFF2-40B4-BE49-F238E27FC236}">
                    <a16:creationId xmlns:a16="http://schemas.microsoft.com/office/drawing/2014/main" id="{1A3E71FF-3690-364C-9E50-64AC7CDCAFE1}"/>
                  </a:ext>
                </a:extLst>
              </p:cNvPr>
              <p:cNvSpPr/>
              <p:nvPr/>
            </p:nvSpPr>
            <p:spPr bwMode="auto">
              <a:xfrm>
                <a:off x="7132325" y="884708"/>
                <a:ext cx="1890723" cy="400110"/>
              </a:xfrm>
              <a:prstGeom prst="rect">
                <a:avLst/>
              </a:prstGeom>
              <a:noFill/>
            </p:spPr>
            <p:txBody>
              <a:bodyPr wrap="square">
                <a:spAutoFit/>
              </a:bodyPr>
              <a:lstStyle/>
              <a:p>
                <a:pPr>
                  <a:defRPr/>
                </a:pPr>
                <a:r>
                  <a:rPr lang="en-US" altLang="zh-CN" sz="2000" kern="100" dirty="0">
                    <a:ln w="0"/>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Main Toolchain</a:t>
                </a:r>
                <a:endParaRPr lang="zh-CN" altLang="en-US" sz="20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90" name="Straight Connector 89">
                <a:extLst>
                  <a:ext uri="{FF2B5EF4-FFF2-40B4-BE49-F238E27FC236}">
                    <a16:creationId xmlns:a16="http://schemas.microsoft.com/office/drawing/2014/main" id="{62B89FEA-89C1-1144-8167-80049F713209}"/>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grpSp>
        <p:nvGrpSpPr>
          <p:cNvPr id="22" name="Group 21">
            <a:extLst>
              <a:ext uri="{FF2B5EF4-FFF2-40B4-BE49-F238E27FC236}">
                <a16:creationId xmlns:a16="http://schemas.microsoft.com/office/drawing/2014/main" id="{52274AF7-B566-7442-A945-515F280089D4}"/>
              </a:ext>
            </a:extLst>
          </p:cNvPr>
          <p:cNvGrpSpPr/>
          <p:nvPr/>
        </p:nvGrpSpPr>
        <p:grpSpPr>
          <a:xfrm>
            <a:off x="7094120" y="3135160"/>
            <a:ext cx="1890723" cy="816720"/>
            <a:chOff x="7106325" y="3375270"/>
            <a:chExt cx="1890723" cy="816720"/>
          </a:xfrm>
        </p:grpSpPr>
        <p:pic>
          <p:nvPicPr>
            <p:cNvPr id="1038" name="Picture 14" descr="Image result for travis ci">
              <a:extLst>
                <a:ext uri="{FF2B5EF4-FFF2-40B4-BE49-F238E27FC236}">
                  <a16:creationId xmlns:a16="http://schemas.microsoft.com/office/drawing/2014/main" id="{2652A4D7-CB3F-4C40-8401-BC3FD33E967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01548" y="3631088"/>
              <a:ext cx="1068384" cy="560902"/>
            </a:xfrm>
            <a:prstGeom prst="rect">
              <a:avLst/>
            </a:prstGeom>
            <a:noFill/>
            <a:extLst>
              <a:ext uri="{909E8E84-426E-40DD-AFC4-6F175D3DCCD1}">
                <a14:hiddenFill xmlns:a14="http://schemas.microsoft.com/office/drawing/2010/main">
                  <a:solidFill>
                    <a:srgbClr val="FFFFFF"/>
                  </a:solidFill>
                </a14:hiddenFill>
              </a:ext>
            </a:extLst>
          </p:spPr>
        </p:pic>
        <p:grpSp>
          <p:nvGrpSpPr>
            <p:cNvPr id="94" name="Group 93">
              <a:extLst>
                <a:ext uri="{FF2B5EF4-FFF2-40B4-BE49-F238E27FC236}">
                  <a16:creationId xmlns:a16="http://schemas.microsoft.com/office/drawing/2014/main" id="{095326D1-A278-884C-8A95-B59EB6A051EA}"/>
                </a:ext>
              </a:extLst>
            </p:cNvPr>
            <p:cNvGrpSpPr/>
            <p:nvPr/>
          </p:nvGrpSpPr>
          <p:grpSpPr>
            <a:xfrm>
              <a:off x="7106325" y="3375270"/>
              <a:ext cx="1890723" cy="307777"/>
              <a:chOff x="7130995" y="959700"/>
              <a:chExt cx="1890723" cy="307777"/>
            </a:xfrm>
          </p:grpSpPr>
          <p:sp>
            <p:nvSpPr>
              <p:cNvPr id="95" name="矩形 12">
                <a:extLst>
                  <a:ext uri="{FF2B5EF4-FFF2-40B4-BE49-F238E27FC236}">
                    <a16:creationId xmlns:a16="http://schemas.microsoft.com/office/drawing/2014/main" id="{EFD67EDE-FB8D-9C4D-AC7A-C6D1593C2513}"/>
                  </a:ext>
                </a:extLst>
              </p:cNvPr>
              <p:cNvSpPr/>
              <p:nvPr/>
            </p:nvSpPr>
            <p:spPr bwMode="auto">
              <a:xfrm>
                <a:off x="7130995" y="959700"/>
                <a:ext cx="1890723" cy="307777"/>
              </a:xfrm>
              <a:prstGeom prst="rect">
                <a:avLst/>
              </a:prstGeom>
              <a:noFill/>
            </p:spPr>
            <p:txBody>
              <a:bodyPr wrap="square">
                <a:spAutoFit/>
              </a:bodyPr>
              <a:lstStyle/>
              <a:p>
                <a:pPr>
                  <a:defRPr/>
                </a:pPr>
                <a:r>
                  <a:rPr lang="en-US" altLang="zh-CN"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rPr>
                  <a:t>CI/CD Provider</a:t>
                </a:r>
                <a:endParaRPr lang="zh-CN" altLang="en-US"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96" name="Straight Connector 95">
                <a:extLst>
                  <a:ext uri="{FF2B5EF4-FFF2-40B4-BE49-F238E27FC236}">
                    <a16:creationId xmlns:a16="http://schemas.microsoft.com/office/drawing/2014/main" id="{43D3A959-E63E-BB41-AF4F-785148A3D50C}"/>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grpSp>
        <p:nvGrpSpPr>
          <p:cNvPr id="27" name="Group 26">
            <a:extLst>
              <a:ext uri="{FF2B5EF4-FFF2-40B4-BE49-F238E27FC236}">
                <a16:creationId xmlns:a16="http://schemas.microsoft.com/office/drawing/2014/main" id="{87971891-D5DA-8446-81CF-F65DD9C04E0E}"/>
              </a:ext>
            </a:extLst>
          </p:cNvPr>
          <p:cNvGrpSpPr/>
          <p:nvPr/>
        </p:nvGrpSpPr>
        <p:grpSpPr>
          <a:xfrm>
            <a:off x="7094120" y="3883155"/>
            <a:ext cx="1890723" cy="678116"/>
            <a:chOff x="7106325" y="4053386"/>
            <a:chExt cx="1890723" cy="678116"/>
          </a:xfrm>
        </p:grpSpPr>
        <p:grpSp>
          <p:nvGrpSpPr>
            <p:cNvPr id="99" name="Group 98">
              <a:extLst>
                <a:ext uri="{FF2B5EF4-FFF2-40B4-BE49-F238E27FC236}">
                  <a16:creationId xmlns:a16="http://schemas.microsoft.com/office/drawing/2014/main" id="{469EFAB7-9A02-EE4A-AB7D-EAA35712E2AD}"/>
                </a:ext>
              </a:extLst>
            </p:cNvPr>
            <p:cNvGrpSpPr/>
            <p:nvPr/>
          </p:nvGrpSpPr>
          <p:grpSpPr>
            <a:xfrm>
              <a:off x="7106325" y="4053386"/>
              <a:ext cx="1890723" cy="307777"/>
              <a:chOff x="7130995" y="959700"/>
              <a:chExt cx="1890723" cy="307777"/>
            </a:xfrm>
          </p:grpSpPr>
          <p:sp>
            <p:nvSpPr>
              <p:cNvPr id="100" name="矩形 12">
                <a:extLst>
                  <a:ext uri="{FF2B5EF4-FFF2-40B4-BE49-F238E27FC236}">
                    <a16:creationId xmlns:a16="http://schemas.microsoft.com/office/drawing/2014/main" id="{3024163D-5841-7B4B-8DD3-B6F70462A5B6}"/>
                  </a:ext>
                </a:extLst>
              </p:cNvPr>
              <p:cNvSpPr/>
              <p:nvPr/>
            </p:nvSpPr>
            <p:spPr bwMode="auto">
              <a:xfrm>
                <a:off x="7130995" y="959700"/>
                <a:ext cx="1890723" cy="307777"/>
              </a:xfrm>
              <a:prstGeom prst="rect">
                <a:avLst/>
              </a:prstGeom>
              <a:noFill/>
            </p:spPr>
            <p:txBody>
              <a:bodyPr wrap="square">
                <a:spAutoFit/>
              </a:bodyPr>
              <a:lstStyle/>
              <a:p>
                <a:pPr>
                  <a:defRPr/>
                </a:pPr>
                <a:r>
                  <a:rPr lang="en-US" altLang="zh-CN" sz="1400" kern="100" dirty="0">
                    <a:ln w="0"/>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Code Hosting</a:t>
                </a:r>
                <a:endParaRPr lang="zh-CN" altLang="en-US"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101" name="Straight Connector 100">
                <a:extLst>
                  <a:ext uri="{FF2B5EF4-FFF2-40B4-BE49-F238E27FC236}">
                    <a16:creationId xmlns:a16="http://schemas.microsoft.com/office/drawing/2014/main" id="{83730E38-B09F-8F4F-9195-AFF64A01BFEA}"/>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pic>
          <p:nvPicPr>
            <p:cNvPr id="25" name="Picture 2" descr="Image result for github logo">
              <a:extLst>
                <a:ext uri="{FF2B5EF4-FFF2-40B4-BE49-F238E27FC236}">
                  <a16:creationId xmlns:a16="http://schemas.microsoft.com/office/drawing/2014/main" id="{C9E62794-8734-8741-9F21-49FE46932185}"/>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21804" b="23341"/>
            <a:stretch/>
          </p:blipFill>
          <p:spPr bwMode="auto">
            <a:xfrm>
              <a:off x="7129164" y="4364888"/>
              <a:ext cx="1188148" cy="366614"/>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0" name="Group 9">
            <a:extLst>
              <a:ext uri="{FF2B5EF4-FFF2-40B4-BE49-F238E27FC236}">
                <a16:creationId xmlns:a16="http://schemas.microsoft.com/office/drawing/2014/main" id="{DE43CA94-FC3D-D942-A794-181D3B5DF828}"/>
              </a:ext>
            </a:extLst>
          </p:cNvPr>
          <p:cNvGrpSpPr/>
          <p:nvPr/>
        </p:nvGrpSpPr>
        <p:grpSpPr>
          <a:xfrm>
            <a:off x="7094120" y="2387165"/>
            <a:ext cx="1890723" cy="720347"/>
            <a:chOff x="7094120" y="2387165"/>
            <a:chExt cx="1890723" cy="720347"/>
          </a:xfrm>
        </p:grpSpPr>
        <p:grpSp>
          <p:nvGrpSpPr>
            <p:cNvPr id="21" name="Group 20">
              <a:extLst>
                <a:ext uri="{FF2B5EF4-FFF2-40B4-BE49-F238E27FC236}">
                  <a16:creationId xmlns:a16="http://schemas.microsoft.com/office/drawing/2014/main" id="{181BA0A2-81E0-6245-993B-BF5BFDA73FBE}"/>
                </a:ext>
              </a:extLst>
            </p:cNvPr>
            <p:cNvGrpSpPr/>
            <p:nvPr/>
          </p:nvGrpSpPr>
          <p:grpSpPr>
            <a:xfrm>
              <a:off x="7094120" y="2387165"/>
              <a:ext cx="1890723" cy="720347"/>
              <a:chOff x="7132325" y="2585452"/>
              <a:chExt cx="1890723" cy="720347"/>
            </a:xfrm>
          </p:grpSpPr>
          <p:grpSp>
            <p:nvGrpSpPr>
              <p:cNvPr id="20" name="Group 19">
                <a:extLst>
                  <a:ext uri="{FF2B5EF4-FFF2-40B4-BE49-F238E27FC236}">
                    <a16:creationId xmlns:a16="http://schemas.microsoft.com/office/drawing/2014/main" id="{D5E5A880-08C4-DD4F-8511-607C8E16CBBF}"/>
                  </a:ext>
                </a:extLst>
              </p:cNvPr>
              <p:cNvGrpSpPr/>
              <p:nvPr/>
            </p:nvGrpSpPr>
            <p:grpSpPr>
              <a:xfrm>
                <a:off x="7189617" y="2914369"/>
                <a:ext cx="1300357" cy="391430"/>
                <a:chOff x="7189617" y="2753857"/>
                <a:chExt cx="1300357" cy="391430"/>
              </a:xfrm>
            </p:grpSpPr>
            <p:pic>
              <p:nvPicPr>
                <p:cNvPr id="1026" name="Picture 2" descr="jazzy">
                  <a:extLst>
                    <a:ext uri="{FF2B5EF4-FFF2-40B4-BE49-F238E27FC236}">
                      <a16:creationId xmlns:a16="http://schemas.microsoft.com/office/drawing/2014/main" id="{FE3AC6D7-A0AA-41F4-9630-5302A64A0219}"/>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9098" r="18713" b="14976"/>
                <a:stretch/>
              </p:blipFill>
              <p:spPr bwMode="auto">
                <a:xfrm>
                  <a:off x="8004170" y="2800956"/>
                  <a:ext cx="485804" cy="327949"/>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wiftSoup">
                  <a:extLst>
                    <a:ext uri="{FF2B5EF4-FFF2-40B4-BE49-F238E27FC236}">
                      <a16:creationId xmlns:a16="http://schemas.microsoft.com/office/drawing/2014/main" id="{4E069ECA-A89E-4F41-BB00-0E3A230D71B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601935" y="2786772"/>
                  <a:ext cx="381347" cy="323175"/>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8" descr="Image result for swift unit test logo">
                  <a:extLst>
                    <a:ext uri="{FF2B5EF4-FFF2-40B4-BE49-F238E27FC236}">
                      <a16:creationId xmlns:a16="http://schemas.microsoft.com/office/drawing/2014/main" id="{4EE92DAE-5E30-8141-8049-40BB4CE2E32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7189617" y="2753857"/>
                  <a:ext cx="391430" cy="391430"/>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1" name="Group 90">
                <a:extLst>
                  <a:ext uri="{FF2B5EF4-FFF2-40B4-BE49-F238E27FC236}">
                    <a16:creationId xmlns:a16="http://schemas.microsoft.com/office/drawing/2014/main" id="{F0EA1491-4A9C-F643-870D-F26E8934BC43}"/>
                  </a:ext>
                </a:extLst>
              </p:cNvPr>
              <p:cNvGrpSpPr/>
              <p:nvPr/>
            </p:nvGrpSpPr>
            <p:grpSpPr>
              <a:xfrm>
                <a:off x="7132325" y="2585452"/>
                <a:ext cx="1890723" cy="307777"/>
                <a:chOff x="7132325" y="967727"/>
                <a:chExt cx="1890723" cy="307777"/>
              </a:xfrm>
            </p:grpSpPr>
            <p:sp>
              <p:nvSpPr>
                <p:cNvPr id="92" name="矩形 12">
                  <a:extLst>
                    <a:ext uri="{FF2B5EF4-FFF2-40B4-BE49-F238E27FC236}">
                      <a16:creationId xmlns:a16="http://schemas.microsoft.com/office/drawing/2014/main" id="{9E732207-2C9F-7148-A13D-46487FDAF0E4}"/>
                    </a:ext>
                  </a:extLst>
                </p:cNvPr>
                <p:cNvSpPr/>
                <p:nvPr/>
              </p:nvSpPr>
              <p:spPr bwMode="auto">
                <a:xfrm>
                  <a:off x="7132325" y="967727"/>
                  <a:ext cx="1890723" cy="307777"/>
                </a:xfrm>
                <a:prstGeom prst="rect">
                  <a:avLst/>
                </a:prstGeom>
                <a:noFill/>
              </p:spPr>
              <p:txBody>
                <a:bodyPr wrap="square">
                  <a:spAutoFit/>
                </a:bodyPr>
                <a:lstStyle/>
                <a:p>
                  <a:pPr>
                    <a:defRPr/>
                  </a:pPr>
                  <a:r>
                    <a:rPr lang="en-US" altLang="zh-CN" sz="1400" kern="100" dirty="0">
                      <a:ln w="0"/>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Dependencies</a:t>
                  </a:r>
                  <a:endParaRPr lang="zh-CN" altLang="en-US"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93" name="Straight Connector 92">
                  <a:extLst>
                    <a:ext uri="{FF2B5EF4-FFF2-40B4-BE49-F238E27FC236}">
                      <a16:creationId xmlns:a16="http://schemas.microsoft.com/office/drawing/2014/main" id="{51EB86BD-20BC-B94A-B3D1-13C82714D258}"/>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pic>
          <p:nvPicPr>
            <p:cNvPr id="7" name="Picture 6" descr="A picture containing drawing&#10;&#10;Description automatically generated">
              <a:extLst>
                <a:ext uri="{FF2B5EF4-FFF2-40B4-BE49-F238E27FC236}">
                  <a16:creationId xmlns:a16="http://schemas.microsoft.com/office/drawing/2014/main" id="{2E9D1D54-5985-4143-8446-17B1076B2DA9}"/>
                </a:ext>
              </a:extLst>
            </p:cNvPr>
            <p:cNvPicPr>
              <a:picLocks noChangeAspect="1"/>
            </p:cNvPicPr>
            <p:nvPr/>
          </p:nvPicPr>
          <p:blipFill>
            <a:blip r:embed="rId12"/>
            <a:stretch>
              <a:fillRect/>
            </a:stretch>
          </p:blipFill>
          <p:spPr>
            <a:xfrm>
              <a:off x="8509200" y="2787920"/>
              <a:ext cx="270998" cy="270998"/>
            </a:xfrm>
            <a:prstGeom prst="rect">
              <a:avLst/>
            </a:prstGeom>
          </p:spPr>
        </p:pic>
      </p:grpSp>
    </p:spTree>
    <p:extLst>
      <p:ext uri="{BB962C8B-B14F-4D97-AF65-F5344CB8AC3E}">
        <p14:creationId xmlns:p14="http://schemas.microsoft.com/office/powerpoint/2010/main" val="1210391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graphicFrame>
        <p:nvGraphicFramePr>
          <p:cNvPr id="2" name="Table 1">
            <a:extLst>
              <a:ext uri="{FF2B5EF4-FFF2-40B4-BE49-F238E27FC236}">
                <a16:creationId xmlns:a16="http://schemas.microsoft.com/office/drawing/2014/main" id="{628A0187-3356-AA40-9E8C-3FF00C3701FC}"/>
              </a:ext>
            </a:extLst>
          </p:cNvPr>
          <p:cNvGraphicFramePr>
            <a:graphicFrameLocks noGrp="1"/>
          </p:cNvGraphicFramePr>
          <p:nvPr>
            <p:extLst>
              <p:ext uri="{D42A27DB-BD31-4B8C-83A1-F6EECF244321}">
                <p14:modId xmlns:p14="http://schemas.microsoft.com/office/powerpoint/2010/main" val="1369674779"/>
              </p:ext>
            </p:extLst>
          </p:nvPr>
        </p:nvGraphicFramePr>
        <p:xfrm>
          <a:off x="466051" y="1005604"/>
          <a:ext cx="8116475" cy="3139306"/>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View all types of OER</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2</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Suggest relevant OERs and show them below the OER that is currently on display</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66526658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3</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Play or pause an OER video</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966194731"/>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4</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View a specific OER and its details when users press it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19322705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5</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Bookmark a specific OER</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872641278"/>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6</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Add notes to the OER when they are on display</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 / Felix</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2160794369"/>
                  </a:ext>
                </a:extLst>
              </a:tr>
            </a:tbl>
          </a:graphicData>
        </a:graphic>
      </p:graphicFrame>
      <p:sp>
        <p:nvSpPr>
          <p:cNvPr id="6" name="矩形 35">
            <a:extLst>
              <a:ext uri="{FF2B5EF4-FFF2-40B4-BE49-F238E27FC236}">
                <a16:creationId xmlns:a16="http://schemas.microsoft.com/office/drawing/2014/main" id="{75165092-5B02-B84A-8824-BDB9FD35401B}"/>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spTree>
    <p:extLst>
      <p:ext uri="{BB962C8B-B14F-4D97-AF65-F5344CB8AC3E}">
        <p14:creationId xmlns:p14="http://schemas.microsoft.com/office/powerpoint/2010/main" val="1068119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sp>
        <p:nvSpPr>
          <p:cNvPr id="6" name="矩形 35">
            <a:extLst>
              <a:ext uri="{FF2B5EF4-FFF2-40B4-BE49-F238E27FC236}">
                <a16:creationId xmlns:a16="http://schemas.microsoft.com/office/drawing/2014/main" id="{C71A6CBD-AB4D-A342-837B-56F316F12DC3}"/>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graphicFrame>
        <p:nvGraphicFramePr>
          <p:cNvPr id="7" name="Table 6">
            <a:extLst>
              <a:ext uri="{FF2B5EF4-FFF2-40B4-BE49-F238E27FC236}">
                <a16:creationId xmlns:a16="http://schemas.microsoft.com/office/drawing/2014/main" id="{B8FD80A6-ABD5-4742-AB1A-410BF6BD4E8C}"/>
              </a:ext>
            </a:extLst>
          </p:cNvPr>
          <p:cNvGraphicFramePr>
            <a:graphicFrameLocks noGrp="1"/>
          </p:cNvGraphicFramePr>
          <p:nvPr>
            <p:extLst>
              <p:ext uri="{D42A27DB-BD31-4B8C-83A1-F6EECF244321}">
                <p14:modId xmlns:p14="http://schemas.microsoft.com/office/powerpoint/2010/main" val="3203316404"/>
              </p:ext>
            </p:extLst>
          </p:nvPr>
        </p:nvGraphicFramePr>
        <p:xfrm>
          <a:off x="466051" y="1005604"/>
          <a:ext cx="8116475" cy="3139306"/>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7</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Show the person or organisation who uploads the OER material</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8</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Search X5GON OER collections for keywords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66526658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9</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View their browsing history</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966194731"/>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10</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Full screen (focus) mode to view OERs</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19322705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11</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Rate an OER by pressing the like and dislike button</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872641278"/>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12</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Login and logout of their accounts.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Should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2160794369"/>
                  </a:ext>
                </a:extLst>
              </a:tr>
            </a:tbl>
          </a:graphicData>
        </a:graphic>
      </p:graphicFrame>
    </p:spTree>
    <p:extLst>
      <p:ext uri="{BB962C8B-B14F-4D97-AF65-F5344CB8AC3E}">
        <p14:creationId xmlns:p14="http://schemas.microsoft.com/office/powerpoint/2010/main" val="3838176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sp>
        <p:nvSpPr>
          <p:cNvPr id="7" name="矩形 35">
            <a:extLst>
              <a:ext uri="{FF2B5EF4-FFF2-40B4-BE49-F238E27FC236}">
                <a16:creationId xmlns:a16="http://schemas.microsoft.com/office/drawing/2014/main" id="{3D611D60-E52F-EC46-842F-A8A446099787}"/>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graphicFrame>
        <p:nvGraphicFramePr>
          <p:cNvPr id="10" name="Table 9">
            <a:extLst>
              <a:ext uri="{FF2B5EF4-FFF2-40B4-BE49-F238E27FC236}">
                <a16:creationId xmlns:a16="http://schemas.microsoft.com/office/drawing/2014/main" id="{9C0C4B79-B939-7948-9384-FF607DFCB5F0}"/>
              </a:ext>
            </a:extLst>
          </p:cNvPr>
          <p:cNvGraphicFramePr>
            <a:graphicFrameLocks noGrp="1"/>
          </p:cNvGraphicFramePr>
          <p:nvPr>
            <p:extLst>
              <p:ext uri="{D42A27DB-BD31-4B8C-83A1-F6EECF244321}">
                <p14:modId xmlns:p14="http://schemas.microsoft.com/office/powerpoint/2010/main" val="1593213112"/>
              </p:ext>
            </p:extLst>
          </p:nvPr>
        </p:nvGraphicFramePr>
        <p:xfrm>
          <a:off x="466051" y="1005604"/>
          <a:ext cx="8116475" cy="3203742"/>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13</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Buffer users’ notes for a specific OER and send them to the backend of X5GON.</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14</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Preload the video shown on the lists for responsiveness.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166526658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15</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Provide different main pages, including trending, subscribed contents.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 / Felix</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966194731"/>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16</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Create a simulated backend to pre-develop certain features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1193227056"/>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17</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Deploy this software on different platforms, e.g. iPhone, iPad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00B05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1872641278"/>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18</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Allow users to report inappropriate content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2160794369"/>
                  </a:ext>
                </a:extLst>
              </a:tr>
            </a:tbl>
          </a:graphicData>
        </a:graphic>
      </p:graphicFrame>
    </p:spTree>
    <p:extLst>
      <p:ext uri="{BB962C8B-B14F-4D97-AF65-F5344CB8AC3E}">
        <p14:creationId xmlns:p14="http://schemas.microsoft.com/office/powerpoint/2010/main" val="14050826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sp>
        <p:nvSpPr>
          <p:cNvPr id="6" name="矩形 35">
            <a:extLst>
              <a:ext uri="{FF2B5EF4-FFF2-40B4-BE49-F238E27FC236}">
                <a16:creationId xmlns:a16="http://schemas.microsoft.com/office/drawing/2014/main" id="{D08F97A9-A42C-3044-939A-BCD8919CCED1}"/>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graphicFrame>
        <p:nvGraphicFramePr>
          <p:cNvPr id="7" name="Table 6">
            <a:extLst>
              <a:ext uri="{FF2B5EF4-FFF2-40B4-BE49-F238E27FC236}">
                <a16:creationId xmlns:a16="http://schemas.microsoft.com/office/drawing/2014/main" id="{E0287335-B7B7-FE43-9E93-202F6A11CE30}"/>
              </a:ext>
            </a:extLst>
          </p:cNvPr>
          <p:cNvGraphicFramePr>
            <a:graphicFrameLocks noGrp="1"/>
          </p:cNvGraphicFramePr>
          <p:nvPr>
            <p:extLst>
              <p:ext uri="{D42A27DB-BD31-4B8C-83A1-F6EECF244321}">
                <p14:modId xmlns:p14="http://schemas.microsoft.com/office/powerpoint/2010/main" val="2769177887"/>
              </p:ext>
            </p:extLst>
          </p:nvPr>
        </p:nvGraphicFramePr>
        <p:xfrm>
          <a:off x="466051" y="1005604"/>
          <a:ext cx="8116475" cy="3512753"/>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19</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Continuous Integration with Travis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Could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20</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Introduce unit testing to the Application</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Felix / 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1665266583"/>
                  </a:ext>
                </a:extLst>
              </a:tr>
              <a:tr h="0">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21</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Have captions or translations for captions</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Won’t</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1464193220"/>
                  </a:ext>
                </a:extLst>
              </a:tr>
              <a:tr h="0">
                <a:tc>
                  <a:txBody>
                    <a:bodyPr/>
                    <a:lstStyle/>
                    <a:p>
                      <a:pPr rtl="0" fontAlgn="t">
                        <a:spcBef>
                          <a:spcPts val="0"/>
                        </a:spcBef>
                        <a:spcAft>
                          <a:spcPts val="0"/>
                        </a:spcAft>
                      </a:pPr>
                      <a:r>
                        <a:rPr lang="en-GB" sz="900" b="0" i="0" u="none" strike="noStrike">
                          <a:solidFill>
                            <a:srgbClr val="000000"/>
                          </a:solidFill>
                          <a:effectLst/>
                          <a:latin typeface="SF Pro Display Light" pitchFamily="2" charset="0"/>
                          <a:ea typeface="SF Pro Display Light" pitchFamily="2" charset="0"/>
                          <a:cs typeface="SF Pro Display Light" pitchFamily="2" charset="0"/>
                        </a:rPr>
                        <a:t>22</a:t>
                      </a:r>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Allow users to upload OER from our app</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Won’t</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3165140076"/>
                  </a:ext>
                </a:extLst>
              </a:tr>
              <a:tr h="185588">
                <a:tc>
                  <a:txBody>
                    <a:bodyPr/>
                    <a:lstStyle/>
                    <a:p>
                      <a:pPr rtl="0" fontAlgn="t">
                        <a:spcBef>
                          <a:spcPts val="0"/>
                        </a:spcBef>
                        <a:spcAft>
                          <a:spcPts val="0"/>
                        </a:spcAft>
                      </a:pPr>
                      <a:r>
                        <a:rPr lang="en-GB" sz="900" b="0" i="0" u="none" strike="noStrike">
                          <a:solidFill>
                            <a:srgbClr val="000000"/>
                          </a:solidFill>
                          <a:effectLst/>
                          <a:latin typeface="SF Pro Display Light" pitchFamily="2" charset="0"/>
                          <a:ea typeface="SF Pro Display Light" pitchFamily="2" charset="0"/>
                          <a:cs typeface="SF Pro Display Light" pitchFamily="2" charset="0"/>
                        </a:rPr>
                        <a:t>23</a:t>
                      </a:r>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Allow users to collaborative edit notes</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285113613"/>
                  </a:ext>
                </a:extLst>
              </a:tr>
              <a:tr h="185588">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24</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Allow commenting on OER</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3865011702"/>
                  </a:ext>
                </a:extLst>
              </a:tr>
              <a:tr h="0">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25</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Show users’ note to other users</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966194731"/>
                  </a:ext>
                </a:extLst>
              </a:tr>
              <a:tr h="156648">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26</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Keep suggesting the same OER to same use</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1193227056"/>
                  </a:ext>
                </a:extLst>
              </a:tr>
              <a:tr h="156648">
                <a:tc gridSpan="3">
                  <a:txBody>
                    <a:bodyPr/>
                    <a:lstStyle/>
                    <a:p>
                      <a:pPr algn="r" rtl="0" fontAlgn="t">
                        <a:spcBef>
                          <a:spcPts val="0"/>
                        </a:spcBef>
                        <a:spcAft>
                          <a:spcPts val="0"/>
                        </a:spcAft>
                      </a:pPr>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Key Functionalities : </a:t>
                      </a:r>
                    </a:p>
                  </a:txBody>
                  <a:tcPr marL="63500" marR="63500" marT="63500" marB="63500">
                    <a:solidFill>
                      <a:schemeClr val="accent6">
                        <a:lumMod val="60000"/>
                        <a:lumOff val="40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gridSpan="2">
                  <a:txBody>
                    <a:bodyPr/>
                    <a:lstStyle/>
                    <a:p>
                      <a:pPr fontAlgn="t"/>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100 %</a:t>
                      </a:r>
                    </a:p>
                  </a:txBody>
                  <a:tcPr marL="63500" marR="63500" marT="63500" marB="63500">
                    <a:solidFill>
                      <a:schemeClr val="accent6">
                        <a:lumMod val="60000"/>
                        <a:lumOff val="40000"/>
                      </a:schemeClr>
                    </a:solidFill>
                  </a:tcPr>
                </a:tc>
                <a:tc hMerge="1">
                  <a:txBody>
                    <a:bodyPr/>
                    <a:lstStyle/>
                    <a:p>
                      <a:pPr fontAlgn="t"/>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1703284547"/>
                  </a:ext>
                </a:extLst>
              </a:tr>
              <a:tr h="156648">
                <a:tc gridSpan="3">
                  <a:txBody>
                    <a:bodyPr/>
                    <a:lstStyle/>
                    <a:p>
                      <a:pPr algn="r" rtl="0" fontAlgn="t">
                        <a:spcBef>
                          <a:spcPts val="0"/>
                        </a:spcBef>
                        <a:spcAft>
                          <a:spcPts val="0"/>
                        </a:spcAft>
                      </a:pPr>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Optional Functionalities</a:t>
                      </a:r>
                    </a:p>
                  </a:txBody>
                  <a:tcPr marL="63500" marR="63500" marT="63500" marB="63500">
                    <a:solidFill>
                      <a:schemeClr val="accent6">
                        <a:lumMod val="60000"/>
                        <a:lumOff val="40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gridSpan="2">
                  <a:txBody>
                    <a:bodyPr/>
                    <a:lstStyle/>
                    <a:p>
                      <a:pPr fontAlgn="t"/>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100 %</a:t>
                      </a:r>
                    </a:p>
                  </a:txBody>
                  <a:tcPr marL="63500" marR="63500" marT="63500" marB="63500">
                    <a:solidFill>
                      <a:schemeClr val="accent6">
                        <a:lumMod val="60000"/>
                        <a:lumOff val="40000"/>
                      </a:schemeClr>
                    </a:solidFill>
                  </a:tcPr>
                </a:tc>
                <a:tc hMerge="1">
                  <a:txBody>
                    <a:bodyPr/>
                    <a:lstStyle/>
                    <a:p>
                      <a:pPr fontAlgn="t"/>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2886499367"/>
                  </a:ext>
                </a:extLst>
              </a:tr>
            </a:tbl>
          </a:graphicData>
        </a:graphic>
      </p:graphicFrame>
      <p:sp>
        <p:nvSpPr>
          <p:cNvPr id="8" name="Rectangle 1">
            <a:extLst>
              <a:ext uri="{FF2B5EF4-FFF2-40B4-BE49-F238E27FC236}">
                <a16:creationId xmlns:a16="http://schemas.microsoft.com/office/drawing/2014/main" id="{19A2D232-C108-744A-8437-9E0B32CB4343}"/>
              </a:ext>
            </a:extLst>
          </p:cNvPr>
          <p:cNvSpPr>
            <a:spLocks noChangeArrowheads="1"/>
          </p:cNvSpPr>
          <p:nvPr/>
        </p:nvSpPr>
        <p:spPr bwMode="auto">
          <a:xfrm>
            <a:off x="-703959" y="3879051"/>
            <a:ext cx="1248688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9D93B1EE-D634-1E40-9750-C86607F6761B}"/>
              </a:ext>
            </a:extLst>
          </p:cNvPr>
          <p:cNvSpPr txBox="1"/>
          <p:nvPr/>
        </p:nvSpPr>
        <p:spPr>
          <a:xfrm>
            <a:off x="394424" y="4509436"/>
            <a:ext cx="6525535" cy="184666"/>
          </a:xfrm>
          <a:prstGeom prst="rect">
            <a:avLst/>
          </a:prstGeom>
          <a:noFill/>
        </p:spPr>
        <p:txBody>
          <a:bodyPr wrap="square" rtlCol="0">
            <a:spAutoFit/>
          </a:bodyPr>
          <a:lstStyle/>
          <a:p>
            <a:r>
              <a:rPr lang="en-GB" sz="600" dirty="0">
                <a:latin typeface="SF Pro Display Light" pitchFamily="2" charset="0"/>
                <a:ea typeface="SF Pro Display Light" pitchFamily="2" charset="0"/>
                <a:cs typeface="SF Pro Display Light" pitchFamily="2" charset="0"/>
              </a:rPr>
              <a:t>*Certain modifications are made to the MoSCoW list upon mutual agreement with the client during the project.</a:t>
            </a:r>
          </a:p>
        </p:txBody>
      </p:sp>
    </p:spTree>
    <p:extLst>
      <p:ext uri="{BB962C8B-B14F-4D97-AF65-F5344CB8AC3E}">
        <p14:creationId xmlns:p14="http://schemas.microsoft.com/office/powerpoint/2010/main" val="4136169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2F2577D5-38D5-AD4B-8CCF-8C0E9FEE73DD}"/>
              </a:ext>
            </a:extLst>
          </p:cNvPr>
          <p:cNvGraphicFramePr>
            <a:graphicFrameLocks noGrp="1"/>
          </p:cNvGraphicFramePr>
          <p:nvPr>
            <p:extLst>
              <p:ext uri="{D42A27DB-BD31-4B8C-83A1-F6EECF244321}">
                <p14:modId xmlns:p14="http://schemas.microsoft.com/office/powerpoint/2010/main" val="920953581"/>
              </p:ext>
            </p:extLst>
          </p:nvPr>
        </p:nvGraphicFramePr>
        <p:xfrm>
          <a:off x="247935" y="879869"/>
          <a:ext cx="5253993" cy="3855720"/>
        </p:xfrm>
        <a:graphic>
          <a:graphicData uri="http://schemas.openxmlformats.org/drawingml/2006/table">
            <a:tbl>
              <a:tblPr/>
              <a:tblGrid>
                <a:gridCol w="1751331">
                  <a:extLst>
                    <a:ext uri="{9D8B030D-6E8A-4147-A177-3AD203B41FA5}">
                      <a16:colId xmlns:a16="http://schemas.microsoft.com/office/drawing/2014/main" val="1011867142"/>
                    </a:ext>
                  </a:extLst>
                </a:gridCol>
                <a:gridCol w="1751331">
                  <a:extLst>
                    <a:ext uri="{9D8B030D-6E8A-4147-A177-3AD203B41FA5}">
                      <a16:colId xmlns:a16="http://schemas.microsoft.com/office/drawing/2014/main" val="1039313494"/>
                    </a:ext>
                  </a:extLst>
                </a:gridCol>
                <a:gridCol w="1751331">
                  <a:extLst>
                    <a:ext uri="{9D8B030D-6E8A-4147-A177-3AD203B41FA5}">
                      <a16:colId xmlns:a16="http://schemas.microsoft.com/office/drawing/2014/main" val="1335261150"/>
                    </a:ext>
                  </a:extLst>
                </a:gridCol>
              </a:tblGrid>
              <a:tr h="226323">
                <a:tc>
                  <a:txBody>
                    <a:bodyPr/>
                    <a:lstStyle/>
                    <a:p>
                      <a:pPr algn="ctr" rtl="0" fontAlgn="t">
                        <a:spcBef>
                          <a:spcPts val="0"/>
                        </a:spcBef>
                        <a:spcAft>
                          <a:spcPts val="0"/>
                        </a:spcAft>
                      </a:pPr>
                      <a:r>
                        <a:rPr lang="en-GB" sz="1200" b="0" i="0" u="none" strike="noStrike" dirty="0">
                          <a:solidFill>
                            <a:schemeClr val="bg1"/>
                          </a:solidFill>
                          <a:effectLst/>
                          <a:latin typeface="SF Pro Display Medium" pitchFamily="2" charset="0"/>
                          <a:ea typeface="SF Pro Display Medium" pitchFamily="2" charset="0"/>
                          <a:cs typeface="SF Pro Display Medium" pitchFamily="2" charset="0"/>
                        </a:rPr>
                        <a:t>Part Of Project</a:t>
                      </a:r>
                      <a:endParaRPr lang="en-GB" sz="1200" b="0" i="0" dirty="0">
                        <a:solidFill>
                          <a:schemeClr val="bg1"/>
                        </a:solidFill>
                        <a:effectLst/>
                        <a:latin typeface="SF Pro Display Medium" pitchFamily="2" charset="0"/>
                        <a:ea typeface="SF Pro Display Medium" pitchFamily="2" charset="0"/>
                        <a:cs typeface="SF Pro Display Medium" pitchFamily="2"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75000"/>
                      </a:schemeClr>
                    </a:solidFill>
                  </a:tcPr>
                </a:tc>
                <a:tc>
                  <a:txBody>
                    <a:bodyPr/>
                    <a:lstStyle/>
                    <a:p>
                      <a:pPr algn="ctr" rtl="0" fontAlgn="t">
                        <a:spcBef>
                          <a:spcPts val="0"/>
                        </a:spcBef>
                        <a:spcAft>
                          <a:spcPts val="0"/>
                        </a:spcAft>
                      </a:pPr>
                      <a:r>
                        <a:rPr lang="en-GB" sz="1200" b="0" i="0" u="none" strike="noStrike" dirty="0">
                          <a:solidFill>
                            <a:schemeClr val="bg1"/>
                          </a:solidFill>
                          <a:effectLst/>
                          <a:latin typeface="SF Pro Display Medium" pitchFamily="2" charset="0"/>
                          <a:ea typeface="SF Pro Display Medium" pitchFamily="2" charset="0"/>
                          <a:cs typeface="SF Pro Display Medium" pitchFamily="2" charset="0"/>
                        </a:rPr>
                        <a:t>Patrick Wu</a:t>
                      </a:r>
                      <a:endParaRPr lang="en-GB" sz="1200" b="0" i="0" dirty="0">
                        <a:solidFill>
                          <a:schemeClr val="bg1"/>
                        </a:solidFill>
                        <a:effectLst/>
                        <a:latin typeface="SF Pro Display Medium" pitchFamily="2" charset="0"/>
                        <a:ea typeface="SF Pro Display Medium" pitchFamily="2" charset="0"/>
                        <a:cs typeface="SF Pro Display Medium" pitchFamily="2"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75000"/>
                      </a:schemeClr>
                    </a:solidFill>
                  </a:tcPr>
                </a:tc>
                <a:tc>
                  <a:txBody>
                    <a:bodyPr/>
                    <a:lstStyle/>
                    <a:p>
                      <a:pPr algn="ctr" rtl="0" fontAlgn="t">
                        <a:spcBef>
                          <a:spcPts val="0"/>
                        </a:spcBef>
                        <a:spcAft>
                          <a:spcPts val="0"/>
                        </a:spcAft>
                      </a:pPr>
                      <a:r>
                        <a:rPr lang="en-GB" sz="1200" b="0" i="0" u="none" strike="noStrike" dirty="0">
                          <a:solidFill>
                            <a:schemeClr val="bg1"/>
                          </a:solidFill>
                          <a:effectLst/>
                          <a:latin typeface="SF Pro Display Medium" pitchFamily="2" charset="0"/>
                          <a:ea typeface="SF Pro Display Medium" pitchFamily="2" charset="0"/>
                          <a:cs typeface="SF Pro Display Medium" pitchFamily="2" charset="0"/>
                        </a:rPr>
                        <a:t>Yinrui Hu</a:t>
                      </a:r>
                      <a:endParaRPr lang="en-GB" sz="1200" b="0" i="0" dirty="0">
                        <a:solidFill>
                          <a:schemeClr val="bg1"/>
                        </a:solidFill>
                        <a:effectLst/>
                        <a:latin typeface="SF Pro Display Medium" pitchFamily="2" charset="0"/>
                        <a:ea typeface="SF Pro Display Medium" pitchFamily="2" charset="0"/>
                        <a:cs typeface="SF Pro Display Medium" pitchFamily="2"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1487955951"/>
                  </a:ext>
                </a:extLst>
              </a:tr>
              <a:tr h="211825">
                <a:tc>
                  <a:txBody>
                    <a:bodyPr/>
                    <a:lstStyle/>
                    <a:p>
                      <a:r>
                        <a:rPr lang="en-GB" sz="1100" b="0" i="0" dirty="0">
                          <a:latin typeface="SF Pro Display Light" pitchFamily="2" charset="0"/>
                          <a:ea typeface="SF Pro Display Light" pitchFamily="2" charset="0"/>
                          <a:cs typeface="SF Pro Display Light" pitchFamily="2" charset="0"/>
                        </a:rPr>
                        <a:t>Client Liaison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5076335"/>
                  </a:ext>
                </a:extLst>
              </a:tr>
              <a:tr h="231040">
                <a:tc>
                  <a:txBody>
                    <a:bodyPr/>
                    <a:lstStyle/>
                    <a:p>
                      <a:r>
                        <a:rPr lang="en-GB" sz="1100" b="0" i="0" dirty="0">
                          <a:latin typeface="SF Pro Display Light" pitchFamily="2" charset="0"/>
                          <a:ea typeface="SF Pro Display Light" pitchFamily="2" charset="0"/>
                          <a:cs typeface="SF Pro Display Light" pitchFamily="2" charset="0"/>
                        </a:rPr>
                        <a:t>Requirement Analysis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60%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40%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87994810"/>
                  </a:ext>
                </a:extLst>
              </a:tr>
              <a:tr h="0">
                <a:tc>
                  <a:txBody>
                    <a:bodyPr/>
                    <a:lstStyle/>
                    <a:p>
                      <a:r>
                        <a:rPr lang="en-GB" sz="1100" b="0" i="0" dirty="0">
                          <a:latin typeface="SF Pro Display Light" pitchFamily="2" charset="0"/>
                          <a:ea typeface="SF Pro Display Light" pitchFamily="2" charset="0"/>
                          <a:cs typeface="SF Pro Display Light" pitchFamily="2" charset="0"/>
                        </a:rPr>
                        <a:t>Research</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90%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10%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64450616"/>
                  </a:ext>
                </a:extLst>
              </a:tr>
              <a:tr h="0">
                <a:tc>
                  <a:txBody>
                    <a:bodyPr/>
                    <a:lstStyle/>
                    <a:p>
                      <a:r>
                        <a:rPr lang="en-GB" sz="1100" b="0" i="0" dirty="0">
                          <a:latin typeface="SF Pro Display Light" pitchFamily="2" charset="0"/>
                          <a:ea typeface="SF Pro Display Light" pitchFamily="2" charset="0"/>
                          <a:cs typeface="SF Pro Display Light" pitchFamily="2" charset="0"/>
                        </a:rPr>
                        <a:t>UI Design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5165159"/>
                  </a:ext>
                </a:extLst>
              </a:tr>
              <a:tr h="0">
                <a:tc>
                  <a:txBody>
                    <a:bodyPr/>
                    <a:lstStyle/>
                    <a:p>
                      <a:r>
                        <a:rPr lang="en-GB" sz="1100" b="0" i="0" dirty="0">
                          <a:latin typeface="SF Pro Display Light" pitchFamily="2" charset="0"/>
                          <a:ea typeface="SF Pro Display Light" pitchFamily="2" charset="0"/>
                          <a:cs typeface="SF Pro Display Light" pitchFamily="2" charset="0"/>
                        </a:rPr>
                        <a:t>Prototyping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30%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70%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15432111"/>
                  </a:ext>
                </a:extLst>
              </a:tr>
              <a:tr h="0">
                <a:tc>
                  <a:txBody>
                    <a:bodyPr/>
                    <a:lstStyle/>
                    <a:p>
                      <a:r>
                        <a:rPr lang="en-GB" sz="1100" b="0" i="0" dirty="0">
                          <a:latin typeface="SF Pro Display Light" pitchFamily="2" charset="0"/>
                          <a:ea typeface="SF Pro Display Light" pitchFamily="2" charset="0"/>
                          <a:cs typeface="SF Pro Display Light" pitchFamily="2" charset="0"/>
                        </a:rPr>
                        <a:t>Programming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9382194"/>
                  </a:ext>
                </a:extLst>
              </a:tr>
              <a:tr h="0">
                <a:tc>
                  <a:txBody>
                    <a:bodyPr/>
                    <a:lstStyle/>
                    <a:p>
                      <a:r>
                        <a:rPr lang="en-GB" sz="1100" b="0" i="0" dirty="0">
                          <a:latin typeface="SF Pro Display Light" pitchFamily="2" charset="0"/>
                          <a:ea typeface="SF Pro Display Light" pitchFamily="2" charset="0"/>
                          <a:cs typeface="SF Pro Display Light" pitchFamily="2" charset="0"/>
                        </a:rPr>
                        <a:t>Documentation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10%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90%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1708799"/>
                  </a:ext>
                </a:extLst>
              </a:tr>
              <a:tr h="0">
                <a:tc>
                  <a:txBody>
                    <a:bodyPr/>
                    <a:lstStyle/>
                    <a:p>
                      <a:r>
                        <a:rPr lang="en-GB" sz="1100" b="0" i="0" dirty="0">
                          <a:latin typeface="SF Pro Display Light" pitchFamily="2" charset="0"/>
                          <a:ea typeface="SF Pro Display Light" pitchFamily="2" charset="0"/>
                          <a:cs typeface="SF Pro Display Light" pitchFamily="2" charset="0"/>
                        </a:rPr>
                        <a:t>Presentation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1532814"/>
                  </a:ext>
                </a:extLst>
              </a:tr>
              <a:tr h="0">
                <a:tc>
                  <a:txBody>
                    <a:bodyPr/>
                    <a:lstStyle/>
                    <a:p>
                      <a:r>
                        <a:rPr lang="en-GB" sz="1100" b="0" i="0" dirty="0">
                          <a:latin typeface="SF Pro Display Light" pitchFamily="2" charset="0"/>
                          <a:ea typeface="SF Pro Display Light" pitchFamily="2" charset="0"/>
                          <a:cs typeface="SF Pro Display Light" pitchFamily="2" charset="0"/>
                        </a:rPr>
                        <a:t>Blog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70%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30%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195779"/>
                  </a:ext>
                </a:extLst>
              </a:tr>
              <a:tr h="0">
                <a:tc>
                  <a:txBody>
                    <a:bodyPr/>
                    <a:lstStyle/>
                    <a:p>
                      <a:r>
                        <a:rPr lang="en-GB" sz="1100" b="0" i="0" dirty="0">
                          <a:latin typeface="SF Pro Display Light" pitchFamily="2" charset="0"/>
                          <a:ea typeface="SF Pro Display Light" pitchFamily="2" charset="0"/>
                          <a:cs typeface="SF Pro Display Light" pitchFamily="2" charset="0"/>
                        </a:rPr>
                        <a:t>Testing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10%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90%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0665910"/>
                  </a:ext>
                </a:extLst>
              </a:tr>
              <a:tr h="0">
                <a:tc>
                  <a:txBody>
                    <a:bodyPr/>
                    <a:lstStyle/>
                    <a:p>
                      <a:r>
                        <a:rPr lang="en-GB" sz="1100" b="0" i="0" dirty="0">
                          <a:latin typeface="SF Pro Display Light" pitchFamily="2" charset="0"/>
                          <a:ea typeface="SF Pro Display Light" pitchFamily="2" charset="0"/>
                          <a:cs typeface="SF Pro Display Light" pitchFamily="2" charset="0"/>
                        </a:rPr>
                        <a:t>Bi-Weekly Reports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70%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30%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7455064"/>
                  </a:ext>
                </a:extLst>
              </a:tr>
              <a:tr h="0">
                <a:tc>
                  <a:txBody>
                    <a:bodyPr/>
                    <a:lstStyle/>
                    <a:p>
                      <a:r>
                        <a:rPr lang="en-GB" sz="1100" b="0" i="0" dirty="0">
                          <a:latin typeface="SF Pro Display Light" pitchFamily="2" charset="0"/>
                          <a:ea typeface="SF Pro Display Light" pitchFamily="2" charset="0"/>
                          <a:cs typeface="SF Pro Display Light" pitchFamily="2" charset="0"/>
                        </a:rPr>
                        <a:t>Project Website</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34217166"/>
                  </a:ext>
                </a:extLst>
              </a:tr>
              <a:tr h="0">
                <a:tc>
                  <a:txBody>
                    <a:bodyPr/>
                    <a:lstStyle/>
                    <a:p>
                      <a:r>
                        <a:rPr lang="en-GB" sz="1100" b="0" i="0" dirty="0">
                          <a:latin typeface="SF Pro Display Light" pitchFamily="2" charset="0"/>
                          <a:ea typeface="SF Pro Display Light" pitchFamily="2" charset="0"/>
                          <a:cs typeface="SF Pro Display Light" pitchFamily="2" charset="0"/>
                        </a:rPr>
                        <a:t>Poster Design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4975551"/>
                  </a:ext>
                </a:extLst>
              </a:tr>
              <a:tr h="0">
                <a:tc>
                  <a:txBody>
                    <a:bodyPr/>
                    <a:lstStyle/>
                    <a:p>
                      <a:r>
                        <a:rPr lang="en-GB" sz="1100" b="0" i="0" dirty="0">
                          <a:latin typeface="SF Pro Display Light" pitchFamily="2" charset="0"/>
                          <a:ea typeface="SF Pro Display Light" pitchFamily="2" charset="0"/>
                          <a:cs typeface="SF Pro Display Light" pitchFamily="2" charset="0"/>
                        </a:rPr>
                        <a:t>Video Edi</a:t>
                      </a:r>
                      <a:r>
                        <a:rPr lang="en-US" altLang="zh-CN" sz="1100" b="0" i="0" dirty="0">
                          <a:latin typeface="SF Pro Display Light" pitchFamily="2" charset="0"/>
                          <a:ea typeface="SF Pro Display Light" pitchFamily="2" charset="0"/>
                          <a:cs typeface="SF Pro Display Light" pitchFamily="2" charset="0"/>
                        </a:rPr>
                        <a:t>ting</a:t>
                      </a:r>
                      <a:endParaRPr lang="en-GB" sz="1100" b="0" i="0" dirty="0">
                        <a:latin typeface="SF Pro Display Light" pitchFamily="2" charset="0"/>
                        <a:ea typeface="SF Pro Display Light" pitchFamily="2" charset="0"/>
                        <a:cs typeface="SF Pro Display Light" pitchFamily="2"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2576297"/>
                  </a:ext>
                </a:extLst>
              </a:tr>
            </a:tbl>
          </a:graphicData>
        </a:graphic>
      </p:graphicFrame>
      <p:sp>
        <p:nvSpPr>
          <p:cNvPr id="4" name="矩形 35">
            <a:extLst>
              <a:ext uri="{FF2B5EF4-FFF2-40B4-BE49-F238E27FC236}">
                <a16:creationId xmlns:a16="http://schemas.microsoft.com/office/drawing/2014/main" id="{96E544CB-386F-984E-860A-1188BF49695E}"/>
              </a:ext>
            </a:extLst>
          </p:cNvPr>
          <p:cNvSpPr/>
          <p:nvPr/>
        </p:nvSpPr>
        <p:spPr bwMode="auto">
          <a:xfrm>
            <a:off x="130270" y="204421"/>
            <a:ext cx="2744662"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Contribution</a:t>
            </a:r>
          </a:p>
        </p:txBody>
      </p:sp>
      <p:graphicFrame>
        <p:nvGraphicFramePr>
          <p:cNvPr id="5" name="Table 4">
            <a:extLst>
              <a:ext uri="{FF2B5EF4-FFF2-40B4-BE49-F238E27FC236}">
                <a16:creationId xmlns:a16="http://schemas.microsoft.com/office/drawing/2014/main" id="{8ECB4E2F-9A4F-2B42-9E93-2C32D3171444}"/>
              </a:ext>
            </a:extLst>
          </p:cNvPr>
          <p:cNvGraphicFramePr>
            <a:graphicFrameLocks noGrp="1"/>
          </p:cNvGraphicFramePr>
          <p:nvPr>
            <p:extLst>
              <p:ext uri="{D42A27DB-BD31-4B8C-83A1-F6EECF244321}">
                <p14:modId xmlns:p14="http://schemas.microsoft.com/office/powerpoint/2010/main" val="333697554"/>
              </p:ext>
            </p:extLst>
          </p:nvPr>
        </p:nvGraphicFramePr>
        <p:xfrm>
          <a:off x="5710130" y="1725868"/>
          <a:ext cx="3232788" cy="1691764"/>
        </p:xfrm>
        <a:graphic>
          <a:graphicData uri="http://schemas.openxmlformats.org/drawingml/2006/table">
            <a:tbl>
              <a:tblPr/>
              <a:tblGrid>
                <a:gridCol w="1092903">
                  <a:extLst>
                    <a:ext uri="{9D8B030D-6E8A-4147-A177-3AD203B41FA5}">
                      <a16:colId xmlns:a16="http://schemas.microsoft.com/office/drawing/2014/main" val="592193466"/>
                    </a:ext>
                  </a:extLst>
                </a:gridCol>
                <a:gridCol w="1037694">
                  <a:extLst>
                    <a:ext uri="{9D8B030D-6E8A-4147-A177-3AD203B41FA5}">
                      <a16:colId xmlns:a16="http://schemas.microsoft.com/office/drawing/2014/main" val="1498508083"/>
                    </a:ext>
                  </a:extLst>
                </a:gridCol>
                <a:gridCol w="1102191">
                  <a:extLst>
                    <a:ext uri="{9D8B030D-6E8A-4147-A177-3AD203B41FA5}">
                      <a16:colId xmlns:a16="http://schemas.microsoft.com/office/drawing/2014/main" val="1604432685"/>
                    </a:ext>
                  </a:extLst>
                </a:gridCol>
              </a:tblGrid>
              <a:tr h="437876">
                <a:tc>
                  <a:txBody>
                    <a:bodyPr/>
                    <a:lstStyle/>
                    <a:p>
                      <a:pPr rtl="0" fontAlgn="t">
                        <a:spcBef>
                          <a:spcPts val="0"/>
                        </a:spcBef>
                        <a:spcAft>
                          <a:spcPts val="0"/>
                        </a:spcAft>
                      </a:pPr>
                      <a:endParaRPr lang="en-GB" sz="1200" b="0" dirty="0">
                        <a:effectLst/>
                        <a:latin typeface="Avenir Next" panose="020B0503020202020204" pitchFamily="34"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fontAlgn="t"/>
                      <a:r>
                        <a:rPr lang="en-GB" sz="1200" b="0" dirty="0">
                          <a:effectLst/>
                          <a:latin typeface="Avenir Next" panose="020B0503020202020204" pitchFamily="34" charset="0"/>
                        </a:rPr>
                        <a:t>Patrick Wu</a:t>
                      </a: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fontAlgn="t"/>
                      <a:r>
                        <a:rPr lang="en-GB" sz="1200" b="0" dirty="0">
                          <a:effectLst/>
                          <a:latin typeface="Avenir Next" panose="020B0503020202020204" pitchFamily="34" charset="0"/>
                        </a:rPr>
                        <a:t>Yinrui Hu</a:t>
                      </a: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665274909"/>
                  </a:ext>
                </a:extLst>
              </a:tr>
              <a:tr h="442604">
                <a:tc>
                  <a:txBody>
                    <a:bodyPr/>
                    <a:lstStyle/>
                    <a:p>
                      <a:r>
                        <a:rPr lang="en-GB" sz="1200">
                          <a:latin typeface="Avenir Next" panose="020B0503020202020204" pitchFamily="34" charset="0"/>
                        </a:rPr>
                        <a:t>Overall Contribution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r>
                        <a:rPr lang="en-GB" sz="1200" dirty="0">
                          <a:latin typeface="Avenir Next" panose="020B0503020202020204" pitchFamily="34" charset="0"/>
                        </a:rPr>
                        <a:t>60%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r>
                        <a:rPr lang="en-GB" sz="1200" dirty="0">
                          <a:latin typeface="Avenir Next" panose="020B0503020202020204" pitchFamily="34" charset="0"/>
                        </a:rPr>
                        <a:t>40%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126622460"/>
                  </a:ext>
                </a:extLst>
              </a:tr>
              <a:tr h="796688">
                <a:tc>
                  <a:txBody>
                    <a:bodyPr/>
                    <a:lstStyle/>
                    <a:p>
                      <a:r>
                        <a:rPr lang="en-GB" sz="1200">
                          <a:latin typeface="Avenir Next" panose="020B0503020202020204" pitchFamily="34" charset="0"/>
                        </a:rPr>
                        <a:t>Main Roles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200" dirty="0">
                          <a:latin typeface="Avenir Next" panose="020B0503020202020204" pitchFamily="34" charset="0"/>
                        </a:rPr>
                        <a:t>Lead Developer, Researcher</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200" dirty="0">
                          <a:latin typeface="Avenir Next" panose="020B0503020202020204" pitchFamily="34" charset="0"/>
                        </a:rPr>
                        <a:t>Tester, </a:t>
                      </a:r>
                    </a:p>
                    <a:p>
                      <a:r>
                        <a:rPr lang="en-GB" sz="1200" dirty="0">
                          <a:latin typeface="Avenir Next" panose="020B0503020202020204" pitchFamily="34" charset="0"/>
                        </a:rPr>
                        <a:t>UI Designer, Video Editor</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6328923"/>
                  </a:ext>
                </a:extLst>
              </a:tr>
            </a:tbl>
          </a:graphicData>
        </a:graphic>
      </p:graphicFrame>
    </p:spTree>
    <p:extLst>
      <p:ext uri="{BB962C8B-B14F-4D97-AF65-F5344CB8AC3E}">
        <p14:creationId xmlns:p14="http://schemas.microsoft.com/office/powerpoint/2010/main" val="1729933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D9C6BC8E-C144-42D0-9A3B-7AC7D04EE7A5"/>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毕业答辩"/>
</p:tagLst>
</file>

<file path=ppt/theme/theme1.xml><?xml version="1.0" encoding="utf-8"?>
<a:theme xmlns:a="http://schemas.openxmlformats.org/drawingml/2006/main" name="千图网海量PPT模板www.58pic.com​">
  <a:themeElements>
    <a:clrScheme name="答辩蓝色">
      <a:dk1>
        <a:sysClr val="windowText" lastClr="000000"/>
      </a:dk1>
      <a:lt1>
        <a:sysClr val="window" lastClr="FFFFFF"/>
      </a:lt1>
      <a:dk2>
        <a:srgbClr val="EEF2F5"/>
      </a:dk2>
      <a:lt2>
        <a:srgbClr val="E7E6E6"/>
      </a:lt2>
      <a:accent1>
        <a:srgbClr val="29323F"/>
      </a:accent1>
      <a:accent2>
        <a:srgbClr val="29323F"/>
      </a:accent2>
      <a:accent3>
        <a:srgbClr val="A5A5A5"/>
      </a:accent3>
      <a:accent4>
        <a:srgbClr val="FFC000"/>
      </a:accent4>
      <a:accent5>
        <a:srgbClr val="4472C4"/>
      </a:accent5>
      <a:accent6>
        <a:srgbClr val="70AD47"/>
      </a:accent6>
      <a:hlink>
        <a:srgbClr val="000000"/>
      </a:hlink>
      <a:folHlink>
        <a:srgbClr val="954F72"/>
      </a:folHlink>
    </a:clrScheme>
    <a:fontScheme name="标准3">
      <a:majorFont>
        <a:latin typeface="Arial"/>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FF"/>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1617</TotalTime>
  <Words>670</Words>
  <Application>Microsoft Macintosh PowerPoint</Application>
  <PresentationFormat>On-screen Show (16:9)</PresentationFormat>
  <Paragraphs>226</Paragraphs>
  <Slides>7</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vt:i4>
      </vt:variant>
    </vt:vector>
  </HeadingPairs>
  <TitlesOfParts>
    <vt:vector size="17" baseType="lpstr">
      <vt:lpstr>等线</vt:lpstr>
      <vt:lpstr>Arial</vt:lpstr>
      <vt:lpstr>Avenir Next</vt:lpstr>
      <vt:lpstr>Calibri</vt:lpstr>
      <vt:lpstr>Calibri Light</vt:lpstr>
      <vt:lpstr>SF Pro Display</vt:lpstr>
      <vt:lpstr>SF Pro Display Light</vt:lpstr>
      <vt:lpstr>SF Pro Display Medium</vt:lpstr>
      <vt:lpstr>SF Pro Display Semibold</vt:lpstr>
      <vt:lpstr>千图网海量PPT模板www.58pic.com​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Wu, Patrick</cp:lastModifiedBy>
  <cp:revision>452</cp:revision>
  <dcterms:created xsi:type="dcterms:W3CDTF">2017-05-01T12:27:42Z</dcterms:created>
  <dcterms:modified xsi:type="dcterms:W3CDTF">2020-04-03T17:19:09Z</dcterms:modified>
</cp:coreProperties>
</file>

<file path=docProps/thumbnail.jpeg>
</file>